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D2CD0-0D6F-48BC-B730-BAA91678C559}" type="datetimeFigureOut">
              <a:rPr lang="cs-CZ" smtClean="0"/>
              <a:t>13.9.2011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ADD73-6926-42D3-A784-02F2FEBC218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C918-08DB-4C93-B855-E49D94D149AC}" type="datetime1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5CDF-DC13-4FD0-A9F0-BEADBC36283C}" type="datetime1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A8D5-67BA-4EAD-AF55-21ED5904301D}" type="datetime1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5960-7074-40CB-A9B1-15AB9C094AAD}" type="datetime1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D3F8-BBEC-4148-BA61-1F3075BDF3A9}" type="datetime1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7881-E1FD-4DA3-8A79-C0187226A6B7}" type="datetime1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D6C-B35E-4906-AB1E-12B3B15EE78E}" type="datetime1">
              <a:rPr lang="cs-CZ" smtClean="0"/>
              <a:t>13.9.2011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4036-3AE4-4EA6-B743-A79A293B5DA8}" type="datetime1">
              <a:rPr lang="cs-CZ" smtClean="0"/>
              <a:t>13.9.2011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1D7B-0F5B-4C2A-B42D-9CECD508855D}" type="datetime1">
              <a:rPr lang="cs-CZ" smtClean="0"/>
              <a:t>13.9.2011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B530-CEAF-4BDA-81B9-BE45765A7927}" type="datetime1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CBC9-1507-469F-B9BE-FEC4709CA97B}" type="datetime1">
              <a:rPr lang="cs-CZ" smtClean="0"/>
              <a:t>13.9.2011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EFD3E-8AB5-4C11-9694-70AB7D3435D1}" type="datetime1">
              <a:rPr lang="cs-CZ" smtClean="0"/>
              <a:t>13.9.2011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Knihovny současnosti 2011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984D3-22FE-4E1B-81A6-0D978E4BE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ndrej.Lehrl@nkp.cz" TargetMode="External"/><Relationship Id="rId2" Type="http://schemas.openxmlformats.org/officeDocument/2006/relationships/hyperlink" Target="mailto:Jiri.Polisensky@nkp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kramerius-info.nkp.cz/projekt-optimalizace/prednaska-dr-polisenskeho-z-akm-2010/view" TargetMode="External"/><Relationship Id="rId4" Type="http://schemas.openxmlformats.org/officeDocument/2006/relationships/hyperlink" Target="http://kramerius-info.nkp.cz/projekt-optimalizace/nastroj-codeg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CODEG 4 </a:t>
            </a:r>
            <a:r>
              <a:rPr lang="cs-CZ" sz="3200" b="1" dirty="0" smtClean="0"/>
              <a:t>nástroj pro podporu OCR a tvorbu rozšířených </a:t>
            </a:r>
            <a:r>
              <a:rPr lang="cs-CZ" sz="3200" b="1" dirty="0" err="1" smtClean="0"/>
              <a:t>metadat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Jiří </a:t>
            </a:r>
            <a:r>
              <a:rPr lang="cs-CZ" dirty="0" smtClean="0"/>
              <a:t>Polišenský</a:t>
            </a:r>
          </a:p>
          <a:p>
            <a:r>
              <a:rPr lang="cs-CZ" dirty="0" smtClean="0"/>
              <a:t>Ondřej Lehrl</a:t>
            </a:r>
            <a:endParaRPr lang="cs-CZ" dirty="0"/>
          </a:p>
        </p:txBody>
      </p:sp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" y="1"/>
            <a:ext cx="1043608" cy="72925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 nástroje CODEG 4</a:t>
            </a:r>
          </a:p>
          <a:p>
            <a:r>
              <a:rPr lang="cs-CZ" dirty="0" smtClean="0"/>
              <a:t>OCR starších textů</a:t>
            </a:r>
          </a:p>
          <a:p>
            <a:r>
              <a:rPr lang="cs-CZ" dirty="0" smtClean="0"/>
              <a:t>Vývojové etapy</a:t>
            </a:r>
          </a:p>
          <a:p>
            <a:r>
              <a:rPr lang="cs-CZ" dirty="0" smtClean="0"/>
              <a:t>Práce s nástrojem CODEG 4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" y="1"/>
            <a:ext cx="1043608" cy="729254"/>
          </a:xfrm>
          <a:prstGeom prst="rect">
            <a:avLst/>
          </a:prstGeom>
          <a:noFill/>
          <a:ln/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b="1" i="1" dirty="0" smtClean="0"/>
              <a:t>Knihovny současnosti 2011</a:t>
            </a:r>
            <a:endParaRPr lang="cs-CZ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1156990"/>
          </a:xfrm>
        </p:spPr>
        <p:txBody>
          <a:bodyPr/>
          <a:lstStyle/>
          <a:p>
            <a:r>
              <a:rPr lang="cs-CZ" sz="4000" dirty="0" smtClean="0"/>
              <a:t>Charakteristika</a:t>
            </a:r>
            <a:r>
              <a:rPr lang="cs-CZ" dirty="0" smtClean="0"/>
              <a:t> nástroje CODEG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Nástroj byl vyvíjen v rámci realizace projektu </a:t>
            </a:r>
            <a:r>
              <a:rPr lang="cs-CZ" dirty="0" err="1" smtClean="0"/>
              <a:t>VaV</a:t>
            </a:r>
            <a:r>
              <a:rPr lang="cs-CZ" dirty="0" smtClean="0"/>
              <a:t> </a:t>
            </a:r>
            <a:r>
              <a:rPr lang="cs-CZ" dirty="0" smtClean="0"/>
              <a:t>„Optimalizace nástrojů pro digitalizaci tištěných dokumentů ohrožených degradací kyselého papíru“</a:t>
            </a:r>
            <a:endParaRPr lang="cs-CZ" dirty="0" smtClean="0"/>
          </a:p>
          <a:p>
            <a:r>
              <a:rPr lang="cs-CZ" dirty="0" smtClean="0"/>
              <a:t>Víceúčelová </a:t>
            </a:r>
            <a:r>
              <a:rPr lang="cs-CZ" dirty="0" smtClean="0"/>
              <a:t>aplikace pro podporu rozpoznávání starších tištěných textů a tvorbu rozšířených </a:t>
            </a:r>
            <a:r>
              <a:rPr lang="cs-CZ" dirty="0" err="1" smtClean="0"/>
              <a:t>metadat</a:t>
            </a:r>
            <a:endParaRPr lang="cs-CZ" dirty="0" smtClean="0"/>
          </a:p>
          <a:p>
            <a:r>
              <a:rPr lang="cs-CZ" dirty="0" smtClean="0"/>
              <a:t>Umožňuje vytvářet specializované slovní báze pro podporu rozpoznávání</a:t>
            </a:r>
          </a:p>
          <a:p>
            <a:r>
              <a:rPr lang="cs-CZ" dirty="0" smtClean="0"/>
              <a:t>Umožňuje editaci a opravy rozpoznaných textů a regionů</a:t>
            </a:r>
          </a:p>
          <a:p>
            <a:r>
              <a:rPr lang="cs-CZ" dirty="0" smtClean="0"/>
              <a:t>Umožňuje vytvářet polo automatizovaným způsobem </a:t>
            </a:r>
            <a:r>
              <a:rPr lang="cs-CZ" dirty="0" err="1" smtClean="0"/>
              <a:t>metadata</a:t>
            </a:r>
            <a:r>
              <a:rPr lang="cs-CZ" dirty="0" smtClean="0"/>
              <a:t> dílčích částí dokumentů</a:t>
            </a:r>
            <a:endParaRPr lang="cs-CZ" dirty="0"/>
          </a:p>
        </p:txBody>
      </p:sp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" y="1"/>
            <a:ext cx="1043608" cy="729254"/>
          </a:xfrm>
          <a:prstGeom prst="rect">
            <a:avLst/>
          </a:prstGeom>
          <a:noFill/>
          <a:ln/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59832" y="6309320"/>
            <a:ext cx="2895600" cy="365125"/>
          </a:xfrm>
        </p:spPr>
        <p:txBody>
          <a:bodyPr/>
          <a:lstStyle/>
          <a:p>
            <a:r>
              <a:rPr lang="cs-CZ" sz="1400" b="1" i="1" dirty="0" smtClean="0"/>
              <a:t>Knihovny současnosti 2011</a:t>
            </a:r>
            <a:endParaRPr lang="cs-CZ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Problematika rozpoznání starších </a:t>
            </a:r>
            <a:r>
              <a:rPr lang="cs-CZ" dirty="0" smtClean="0"/>
              <a:t>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Výsledky rozpoznávání starších tištěných textů bývají negativně ovlivněny následujícími faktory:</a:t>
            </a:r>
          </a:p>
          <a:p>
            <a:pPr lvl="1"/>
            <a:r>
              <a:rPr lang="cs-CZ" dirty="0" smtClean="0"/>
              <a:t>degradací papíru způsobující barevné změny (zežloutnutí nebo zhnědnutí)</a:t>
            </a:r>
          </a:p>
          <a:p>
            <a:pPr lvl="1"/>
            <a:r>
              <a:rPr lang="cs-CZ" dirty="0" smtClean="0"/>
              <a:t>horší kvalitou tisku</a:t>
            </a:r>
          </a:p>
          <a:p>
            <a:pPr lvl="1"/>
            <a:r>
              <a:rPr lang="cs-CZ" dirty="0" smtClean="0"/>
              <a:t>starší podobou jazyka </a:t>
            </a:r>
          </a:p>
          <a:p>
            <a:pPr lvl="1"/>
            <a:r>
              <a:rPr lang="cs-CZ" dirty="0" smtClean="0"/>
              <a:t>archaickou podobou písma (pravopisné reformy, gotika)</a:t>
            </a:r>
            <a:endParaRPr lang="cs-CZ" dirty="0"/>
          </a:p>
        </p:txBody>
      </p:sp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" y="1"/>
            <a:ext cx="1043608" cy="729254"/>
          </a:xfrm>
          <a:prstGeom prst="rect">
            <a:avLst/>
          </a:prstGeom>
          <a:noFill/>
          <a:ln/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b="1" i="1" dirty="0" smtClean="0"/>
              <a:t>Knihovny současnosti 2011</a:t>
            </a:r>
            <a:endParaRPr lang="cs-CZ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Fáze vývoje nástroje CODEG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Návrh jazykových vrstev češtiny 19. a 1. poloviny 20. stol., definování dvanácti tematických skupin</a:t>
            </a:r>
          </a:p>
          <a:p>
            <a:r>
              <a:rPr lang="cs-CZ" dirty="0" smtClean="0"/>
              <a:t>Vývoj nástrojů pro opravy textů, plnění jazykových bází a tvorbu znalostní báze</a:t>
            </a:r>
          </a:p>
          <a:p>
            <a:r>
              <a:rPr lang="cs-CZ" dirty="0" smtClean="0"/>
              <a:t>Implementace formátu ALTO XML</a:t>
            </a:r>
          </a:p>
          <a:p>
            <a:r>
              <a:rPr lang="cs-CZ" dirty="0" smtClean="0"/>
              <a:t>Tvorba rozšířených </a:t>
            </a:r>
            <a:r>
              <a:rPr lang="cs-CZ" dirty="0" err="1" smtClean="0"/>
              <a:t>metadat</a:t>
            </a:r>
            <a:endParaRPr lang="cs-CZ" dirty="0" smtClean="0"/>
          </a:p>
          <a:p>
            <a:r>
              <a:rPr lang="cs-CZ" dirty="0" smtClean="0"/>
              <a:t>Integrace vyvinutých algoritmů do jediného nástroje CODEG 4</a:t>
            </a:r>
            <a:endParaRPr lang="cs-CZ" dirty="0"/>
          </a:p>
        </p:txBody>
      </p:sp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" y="0"/>
            <a:ext cx="1043607" cy="729253"/>
          </a:xfrm>
          <a:prstGeom prst="rect">
            <a:avLst/>
          </a:prstGeom>
          <a:noFill/>
          <a:ln/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b="1" i="1" dirty="0" smtClean="0"/>
              <a:t>Knihovny současnosti 2011</a:t>
            </a:r>
            <a:endParaRPr lang="cs-CZ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nástroje CODEG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Opravy OCR textů</a:t>
            </a:r>
          </a:p>
          <a:p>
            <a:r>
              <a:rPr lang="cs-CZ" dirty="0" smtClean="0"/>
              <a:t>Tvorba externích slovníků</a:t>
            </a:r>
          </a:p>
          <a:p>
            <a:r>
              <a:rPr lang="cs-CZ" dirty="0" smtClean="0"/>
              <a:t>Budování znalostních bází českého jazyka</a:t>
            </a:r>
          </a:p>
          <a:p>
            <a:r>
              <a:rPr lang="cs-CZ" dirty="0" smtClean="0"/>
              <a:t>Tvorba rozšířených </a:t>
            </a:r>
            <a:r>
              <a:rPr lang="cs-CZ" dirty="0" err="1" smtClean="0"/>
              <a:t>metadat</a:t>
            </a:r>
            <a:r>
              <a:rPr lang="cs-CZ" dirty="0" smtClean="0"/>
              <a:t> (popisná </a:t>
            </a:r>
            <a:r>
              <a:rPr lang="cs-CZ" dirty="0" err="1" smtClean="0"/>
              <a:t>metadata</a:t>
            </a:r>
            <a:r>
              <a:rPr lang="cs-CZ" dirty="0" smtClean="0"/>
              <a:t> pro dílčí části dokumentů – články, kapitoly apod.) ve formátu ALTO XML</a:t>
            </a:r>
          </a:p>
          <a:p>
            <a:r>
              <a:rPr lang="cs-CZ" dirty="0" smtClean="0"/>
              <a:t>Kooperativní systém pro opravy OCR textů dobrovolníky z řad veřejnosti</a:t>
            </a:r>
            <a:endParaRPr lang="cs-CZ" dirty="0"/>
          </a:p>
        </p:txBody>
      </p:sp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" y="1"/>
            <a:ext cx="1043608" cy="729254"/>
          </a:xfrm>
          <a:prstGeom prst="rect">
            <a:avLst/>
          </a:prstGeom>
          <a:noFill/>
          <a:ln/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b="1" i="1" dirty="0" smtClean="0"/>
              <a:t>Knihovny současnosti 2011</a:t>
            </a:r>
            <a:endParaRPr lang="cs-CZ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Navazující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Opravy textů a zón pro evropský projekt IMPACT</a:t>
            </a:r>
          </a:p>
          <a:p>
            <a:r>
              <a:rPr lang="cs-CZ" dirty="0" smtClean="0"/>
              <a:t>Další vývoj nástroje v projektu </a:t>
            </a:r>
            <a:r>
              <a:rPr lang="cs-CZ" dirty="0" err="1" smtClean="0"/>
              <a:t>VaV</a:t>
            </a:r>
            <a:r>
              <a:rPr lang="cs-CZ" dirty="0" smtClean="0"/>
              <a:t> „Nástroje </a:t>
            </a:r>
            <a:r>
              <a:rPr lang="cs-CZ" dirty="0"/>
              <a:t>pro zpřístupnění tištěných textů 19. století a první poloviny 20. </a:t>
            </a:r>
            <a:r>
              <a:rPr lang="cs-CZ" dirty="0" smtClean="0"/>
              <a:t>století“</a:t>
            </a:r>
          </a:p>
          <a:p>
            <a:pPr lvl="1"/>
            <a:r>
              <a:rPr lang="cs-CZ" dirty="0" smtClean="0"/>
              <a:t>Vývoj funkcí pro správu systému</a:t>
            </a:r>
          </a:p>
          <a:p>
            <a:pPr lvl="1"/>
            <a:r>
              <a:rPr lang="cs-CZ" dirty="0" smtClean="0"/>
              <a:t>Plnění znalostní báze slovními tvary</a:t>
            </a:r>
          </a:p>
          <a:p>
            <a:endParaRPr lang="cs-CZ" dirty="0"/>
          </a:p>
        </p:txBody>
      </p:sp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" y="1"/>
            <a:ext cx="1043607" cy="729253"/>
          </a:xfrm>
          <a:prstGeom prst="rect">
            <a:avLst/>
          </a:prstGeom>
          <a:noFill/>
          <a:ln/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b="1" i="1" dirty="0" smtClean="0"/>
              <a:t>Knihovny současnosti 2011</a:t>
            </a:r>
            <a:endParaRPr lang="cs-CZ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6425" y="957262"/>
            <a:ext cx="5391150" cy="4943475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b="1" i="1" dirty="0" smtClean="0"/>
              <a:t>Knihovny současnosti 2011</a:t>
            </a:r>
            <a:endParaRPr lang="cs-CZ" sz="1400" b="1" i="1" dirty="0"/>
          </a:p>
        </p:txBody>
      </p:sp>
      <p:pic>
        <p:nvPicPr>
          <p:cNvPr id="6" name="Picture 4" descr="logo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" y="1"/>
            <a:ext cx="1043607" cy="729253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 a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>
                <a:hlinkClick r:id="rId2"/>
              </a:rPr>
              <a:t>Jiri.Polisensky</a:t>
            </a:r>
            <a:r>
              <a:rPr lang="cs-CZ" sz="2400" dirty="0" smtClean="0">
                <a:hlinkClick r:id="rId2"/>
              </a:rPr>
              <a:t>@</a:t>
            </a:r>
            <a:r>
              <a:rPr lang="cs-CZ" sz="2400" dirty="0" err="1" smtClean="0">
                <a:hlinkClick r:id="rId2"/>
              </a:rPr>
              <a:t>nkp.cz</a:t>
            </a:r>
            <a:endParaRPr lang="cs-CZ" sz="2400" dirty="0" smtClean="0"/>
          </a:p>
          <a:p>
            <a:r>
              <a:rPr lang="cs-CZ" sz="2400" dirty="0" err="1" smtClean="0">
                <a:hlinkClick r:id="rId3"/>
              </a:rPr>
              <a:t>Ondrej.Lehrl</a:t>
            </a:r>
            <a:r>
              <a:rPr lang="cs-CZ" sz="2400" dirty="0" smtClean="0">
                <a:hlinkClick r:id="rId3"/>
              </a:rPr>
              <a:t>@</a:t>
            </a:r>
            <a:r>
              <a:rPr lang="cs-CZ" sz="2400" dirty="0" err="1" smtClean="0">
                <a:hlinkClick r:id="rId3"/>
              </a:rPr>
              <a:t>nkp.cz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http://</a:t>
            </a:r>
            <a:r>
              <a:rPr lang="cs-CZ" sz="2400" dirty="0" smtClean="0">
                <a:hlinkClick r:id="rId4"/>
              </a:rPr>
              <a:t>kramerius-info.nkp.cz/projekt-optimalizace/nastroj-codeg4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http://</a:t>
            </a:r>
            <a:r>
              <a:rPr lang="cs-CZ" sz="2400" dirty="0" smtClean="0">
                <a:hlinkClick r:id="rId5"/>
              </a:rPr>
              <a:t>kramerius-info.nkp.cz/projekt-optimalizace/prednaska-dr-polisenskeho-z-akm-2010/view</a:t>
            </a: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Knihovny současnosti 2011</a:t>
            </a:r>
            <a:endParaRPr lang="cs-CZ"/>
          </a:p>
        </p:txBody>
      </p:sp>
      <p:pic>
        <p:nvPicPr>
          <p:cNvPr id="5" name="Picture 4" descr="logo_rg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1" y="1"/>
            <a:ext cx="1043607" cy="729253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303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CODEG 4 nástroj pro podporu OCR a tvorbu rozšířených metadat </vt:lpstr>
      <vt:lpstr>Obsah</vt:lpstr>
      <vt:lpstr>Charakteristika nástroje CODEG 4</vt:lpstr>
      <vt:lpstr>Problematika rozpoznání starších textů</vt:lpstr>
      <vt:lpstr>Fáze vývoje nástroje CODEG 4</vt:lpstr>
      <vt:lpstr>Využití nástroje CODEG 4</vt:lpstr>
      <vt:lpstr>Navazující aktivity</vt:lpstr>
      <vt:lpstr>Snímek 8</vt:lpstr>
      <vt:lpstr>Kontakty a informace</vt:lpstr>
    </vt:vector>
  </TitlesOfParts>
  <Company>Národní knihovna ČR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CODEG 4 nástroj pro podporu OCR a tvorbu rozšířených metadat </dc:title>
  <dc:creator>Jiří Polišenský</dc:creator>
  <cp:lastModifiedBy>Jiří Polišenský</cp:lastModifiedBy>
  <cp:revision>38</cp:revision>
  <dcterms:created xsi:type="dcterms:W3CDTF">2011-09-01T08:26:21Z</dcterms:created>
  <dcterms:modified xsi:type="dcterms:W3CDTF">2011-09-13T06:42:57Z</dcterms:modified>
</cp:coreProperties>
</file>