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6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8C"/>
    <a:srgbClr val="D4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D6E9-FE0A-4CBB-BC7C-02ADFC0A2C9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C76B2-054A-43AD-9ABC-43C3CD1D38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07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8ADD3-D214-41D2-A122-A2352DC28EB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35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E6DE-A5E1-4115-936D-BFDF7CA2D2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2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ABEA3-2A7E-4CAC-B740-60516308D6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7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23A2D-70C5-4A50-8D72-2B66491BA9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7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840ED-8B90-46D3-8A61-1A8FEDB75A2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35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7137B-5D28-464E-89F3-B96A7412241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2EBCC-E38C-477C-9B91-D182E35A3D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E8A13-01BC-48A2-8C47-8E00F7D1F63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6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2150E-8FDE-49E6-9ADA-8AF2C8EE58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20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4765F8-81EF-407D-92BC-F3576922A34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amerius.mzk.cz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uzby.incad.cz/vmkramerius/search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svastova@mzk.cz" TargetMode="External"/><Relationship Id="rId2" Type="http://schemas.openxmlformats.org/officeDocument/2006/relationships/hyperlink" Target="mailto:tomas.foltyn@nkp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joedale.typepad.com/photos/uncategorized/man_enjoying_coffee_mug_hg_wht_6339.gif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krameri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259" y="2636912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D42E12"/>
                </a:solidFill>
              </a:rPr>
              <a:t>Kramerius 4</a:t>
            </a:r>
            <a:br>
              <a:rPr lang="cs-CZ" dirty="0" smtClean="0">
                <a:solidFill>
                  <a:srgbClr val="D42E12"/>
                </a:solidFill>
              </a:rPr>
            </a:br>
            <a:r>
              <a:rPr lang="cs-CZ" dirty="0" smtClean="0">
                <a:solidFill>
                  <a:srgbClr val="D42E12"/>
                </a:solidFill>
              </a:rPr>
              <a:t>Řešení pro zpřístupnění digitálních dokumentů</a:t>
            </a:r>
            <a:br>
              <a:rPr lang="cs-CZ" dirty="0" smtClean="0">
                <a:solidFill>
                  <a:srgbClr val="D42E12"/>
                </a:solidFill>
              </a:rPr>
            </a:b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r>
              <a:rPr lang="cs-CZ" sz="4000" dirty="0" smtClean="0">
                <a:solidFill>
                  <a:srgbClr val="00708C"/>
                </a:solidFill>
              </a:rPr>
              <a:t>Tomáš Foltýn – Pavla Švástová</a:t>
            </a:r>
            <a:endParaRPr lang="cs-CZ" sz="4000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37312"/>
            <a:ext cx="9144000" cy="1752600"/>
          </a:xfrm>
        </p:spPr>
        <p:txBody>
          <a:bodyPr/>
          <a:lstStyle/>
          <a:p>
            <a:r>
              <a:rPr lang="cs-CZ" sz="2400" dirty="0" smtClean="0"/>
              <a:t>Knihovny současnosti 2011, České Budějovice 13. – 15. září 2011</a:t>
            </a:r>
            <a:endParaRPr lang="cs-CZ" sz="2400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dosavadní instalace K4</a:t>
            </a:r>
          </a:p>
          <a:p>
            <a:pPr algn="l"/>
            <a:r>
              <a:rPr lang="cs-CZ" dirty="0" smtClean="0"/>
              <a:t>	- Moravská zemská knihovna Brno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ostrý server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více než 1 mil. záznamů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Knihovna AV ČR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plně běží testovací verze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připraveno ostré prostředí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	- od září 2011 importy</a:t>
            </a:r>
          </a:p>
          <a:p>
            <a:pPr algn="l"/>
            <a:r>
              <a:rPr lang="cs-CZ" dirty="0" smtClean="0"/>
              <a:t>	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dosavadní instalace K4</a:t>
            </a:r>
          </a:p>
          <a:p>
            <a:pPr algn="l"/>
            <a:r>
              <a:rPr lang="cs-CZ" dirty="0" smtClean="0"/>
              <a:t>	- Krajská vědecká knihovna Liberec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Muzeum </a:t>
            </a:r>
            <a:r>
              <a:rPr lang="cs-CZ" dirty="0" err="1" smtClean="0"/>
              <a:t>Jindřichohradecka</a:t>
            </a:r>
            <a:endParaRPr lang="cs-CZ" dirty="0" smtClean="0"/>
          </a:p>
          <a:p>
            <a:pPr algn="l"/>
            <a:r>
              <a:rPr lang="cs-CZ" dirty="0"/>
              <a:t>	</a:t>
            </a:r>
            <a:r>
              <a:rPr lang="cs-CZ" dirty="0" smtClean="0"/>
              <a:t>- Národní galerie v Praze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Národní technické muzeum (vnitřní síť)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brzy: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   - VŠE Praha</a:t>
            </a:r>
          </a:p>
          <a:p>
            <a:pPr algn="l"/>
            <a:r>
              <a:rPr lang="cs-CZ" dirty="0"/>
              <a:t>	 </a:t>
            </a:r>
            <a:r>
              <a:rPr lang="cs-CZ" dirty="0" smtClean="0"/>
              <a:t>  - Městská knihovna Horažďovice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   - Univerzitní knihovna Bratislava</a:t>
            </a:r>
          </a:p>
          <a:p>
            <a:pPr algn="l"/>
            <a:r>
              <a:rPr lang="cs-CZ" dirty="0"/>
              <a:t>	</a:t>
            </a:r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Stav implementace v NK ČR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migrace 	k 12. 9. 2011</a:t>
            </a:r>
          </a:p>
          <a:p>
            <a:pPr algn="l"/>
            <a:r>
              <a:rPr lang="cs-CZ" dirty="0" smtClean="0"/>
              <a:t>	- 4 482 699 stran</a:t>
            </a:r>
          </a:p>
          <a:p>
            <a:pPr algn="l"/>
            <a:r>
              <a:rPr lang="cs-CZ" dirty="0" smtClean="0"/>
              <a:t>	- 14 610  titulů</a:t>
            </a:r>
          </a:p>
          <a:p>
            <a:pPr algn="l"/>
            <a:r>
              <a:rPr lang="cs-CZ" dirty="0" smtClean="0"/>
              <a:t>	- monografie téměř komplet</a:t>
            </a:r>
          </a:p>
          <a:p>
            <a:pPr algn="l"/>
            <a:r>
              <a:rPr lang="cs-CZ" dirty="0"/>
              <a:t>	 </a:t>
            </a:r>
            <a:r>
              <a:rPr lang="cs-CZ" dirty="0" smtClean="0"/>
              <a:t>	- 1, 45% chyb (soubory, paměť)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periodika běží</a:t>
            </a:r>
          </a:p>
          <a:p>
            <a:pPr algn="l"/>
            <a:r>
              <a:rPr lang="cs-CZ" dirty="0" smtClean="0"/>
              <a:t>- validace </a:t>
            </a:r>
            <a:r>
              <a:rPr lang="cs-CZ" smtClean="0"/>
              <a:t>– </a:t>
            </a:r>
            <a:r>
              <a:rPr lang="cs-CZ" smtClean="0"/>
              <a:t>chybně 5 </a:t>
            </a:r>
            <a:r>
              <a:rPr lang="cs-CZ" dirty="0" smtClean="0"/>
              <a:t>titulů (z 4 616)</a:t>
            </a:r>
          </a:p>
          <a:p>
            <a:pPr algn="l"/>
            <a:r>
              <a:rPr lang="cs-CZ" dirty="0" smtClean="0"/>
              <a:t>- instalace K4 </a:t>
            </a:r>
          </a:p>
          <a:p>
            <a:pPr marL="914400" lvl="1" indent="-457200" algn="l">
              <a:buFontTx/>
              <a:buChar char="-"/>
            </a:pPr>
            <a:r>
              <a:rPr lang="cs-CZ" sz="3200" dirty="0" smtClean="0"/>
              <a:t>do konce září; </a:t>
            </a:r>
            <a:r>
              <a:rPr lang="cs-CZ" sz="3200" dirty="0" smtClean="0"/>
              <a:t>testování, </a:t>
            </a:r>
            <a:r>
              <a:rPr lang="cs-CZ" sz="3200" dirty="0" smtClean="0"/>
              <a:t>plnění daty</a:t>
            </a:r>
          </a:p>
          <a:p>
            <a:pPr algn="l"/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7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Implementace K4 v MZK Brno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instalace, testování</a:t>
            </a:r>
          </a:p>
          <a:p>
            <a:pPr algn="l"/>
            <a:r>
              <a:rPr lang="cs-CZ" dirty="0" smtClean="0"/>
              <a:t>- příprava na spuštění ostré verze</a:t>
            </a:r>
          </a:p>
          <a:p>
            <a:pPr algn="l"/>
            <a:r>
              <a:rPr lang="cs-CZ" dirty="0" smtClean="0"/>
              <a:t>- oficiální spuštění 15. 8. 2011 na adrese</a:t>
            </a:r>
          </a:p>
          <a:p>
            <a:pPr algn="l"/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www.kramerius.mzk.cz</a:t>
            </a:r>
            <a:endParaRPr lang="cs-CZ" dirty="0" smtClean="0"/>
          </a:p>
          <a:p>
            <a:pPr algn="l"/>
            <a:r>
              <a:rPr lang="cs-CZ" dirty="0" smtClean="0"/>
              <a:t>- Google </a:t>
            </a:r>
            <a:r>
              <a:rPr lang="cs-CZ" dirty="0" err="1" smtClean="0"/>
              <a:t>Analytics</a:t>
            </a:r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5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Implementace K4 v MZK Brno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import různorodých typů dokumentů</a:t>
            </a:r>
          </a:p>
          <a:p>
            <a:pPr algn="l"/>
            <a:r>
              <a:rPr lang="cs-CZ" dirty="0" smtClean="0"/>
              <a:t>	- periodika a monografie z Krameria 3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z projektu VISK 7 (</a:t>
            </a:r>
            <a:r>
              <a:rPr lang="cs-CZ" dirty="0" err="1" smtClean="0"/>
              <a:t>djvu</a:t>
            </a:r>
            <a:r>
              <a:rPr lang="cs-CZ" dirty="0" smtClean="0"/>
              <a:t>)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z vlastní produkce (</a:t>
            </a:r>
            <a:r>
              <a:rPr lang="cs-CZ" dirty="0" err="1" smtClean="0"/>
              <a:t>jpg</a:t>
            </a:r>
            <a:r>
              <a:rPr lang="cs-CZ" dirty="0" smtClean="0"/>
              <a:t>)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rukopisy a staré tisky z VISK 6 a 		   	  </a:t>
            </a:r>
            <a:r>
              <a:rPr lang="cs-CZ" dirty="0" err="1" smtClean="0"/>
              <a:t>Europeana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(</a:t>
            </a:r>
            <a:r>
              <a:rPr lang="cs-CZ" dirty="0" err="1" smtClean="0"/>
              <a:t>tiff</a:t>
            </a:r>
            <a:r>
              <a:rPr lang="cs-CZ" dirty="0" smtClean="0"/>
              <a:t> &gt;jpg2)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články z projektu „Digitalizace 	  	 	  moravských knihovních sbírek (jen 	  	  </a:t>
            </a:r>
            <a:r>
              <a:rPr lang="cs-CZ" dirty="0" err="1" smtClean="0"/>
              <a:t>metadata</a:t>
            </a:r>
            <a:r>
              <a:rPr lang="cs-CZ" dirty="0" smtClean="0"/>
              <a:t>)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5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Implementace K4 v MZK Brno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metadatový editor pro K4</a:t>
            </a:r>
          </a:p>
          <a:p>
            <a:pPr algn="l"/>
            <a:r>
              <a:rPr lang="cs-CZ" dirty="0" smtClean="0"/>
              <a:t>	- nahradí editor pro verzi 3, jenž 		  	  umožňuje vyrábět </a:t>
            </a:r>
            <a:r>
              <a:rPr lang="cs-CZ" dirty="0" err="1" smtClean="0"/>
              <a:t>metadata</a:t>
            </a:r>
            <a:r>
              <a:rPr lang="cs-CZ" dirty="0" smtClean="0"/>
              <a:t> k  	 	 	  obrazovým souborům pro K3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zatím pouze pro editaci </a:t>
            </a:r>
            <a:r>
              <a:rPr lang="cs-CZ" dirty="0" err="1" smtClean="0"/>
              <a:t>metadat</a:t>
            </a:r>
            <a:endParaRPr lang="cs-CZ" dirty="0" smtClean="0"/>
          </a:p>
          <a:p>
            <a:pPr algn="l"/>
            <a:r>
              <a:rPr lang="cs-CZ" dirty="0"/>
              <a:t>	</a:t>
            </a:r>
            <a:r>
              <a:rPr lang="cs-CZ" dirty="0" smtClean="0"/>
              <a:t>- výrobní nástroj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konec září testy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do konce roku 2011 ostrá verze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0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K4 – verze 4.4.0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</a:t>
            </a:r>
            <a:r>
              <a:rPr lang="cs-CZ" dirty="0" smtClean="0">
                <a:hlinkClick r:id="rId2"/>
              </a:rPr>
              <a:t>http://sluzby.incad.cz/vmkramerius/search/</a:t>
            </a:r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5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Závěr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garance dalšího vývoje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intervalové hledání, doporučování</a:t>
            </a:r>
          </a:p>
          <a:p>
            <a:pPr algn="l"/>
            <a:r>
              <a:rPr lang="cs-CZ" dirty="0" smtClean="0"/>
              <a:t>- open-source řešení</a:t>
            </a:r>
          </a:p>
          <a:p>
            <a:pPr algn="l"/>
            <a:r>
              <a:rPr lang="cs-CZ" dirty="0" smtClean="0"/>
              <a:t>- propojení na </a:t>
            </a:r>
            <a:r>
              <a:rPr lang="cs-CZ" dirty="0" err="1" smtClean="0"/>
              <a:t>repozitář</a:t>
            </a:r>
            <a:r>
              <a:rPr lang="cs-CZ" dirty="0" smtClean="0"/>
              <a:t> Fedora</a:t>
            </a:r>
          </a:p>
          <a:p>
            <a:pPr algn="l"/>
            <a:r>
              <a:rPr lang="cs-CZ" dirty="0" smtClean="0"/>
              <a:t>- větší podpora „</a:t>
            </a:r>
            <a:r>
              <a:rPr lang="cs-CZ" dirty="0" err="1" smtClean="0"/>
              <a:t>corporate</a:t>
            </a:r>
            <a:r>
              <a:rPr lang="cs-CZ" dirty="0" smtClean="0"/>
              <a:t> identity“ instituce</a:t>
            </a:r>
          </a:p>
          <a:p>
            <a:pPr algn="l"/>
            <a:r>
              <a:rPr lang="cs-CZ" dirty="0" smtClean="0"/>
              <a:t>- komunita uživatelů a vývojářů </a:t>
            </a:r>
          </a:p>
          <a:p>
            <a:pPr algn="l"/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212976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D42E12"/>
                </a:solidFill>
              </a:rPr>
              <a:t>Děkujeme za pozornost!</a:t>
            </a:r>
            <a:br>
              <a:rPr lang="cs-CZ" dirty="0" smtClean="0">
                <a:solidFill>
                  <a:srgbClr val="D42E12"/>
                </a:solidFill>
              </a:rPr>
            </a:b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r>
              <a:rPr lang="cs-CZ" sz="4000" dirty="0" smtClean="0">
                <a:solidFill>
                  <a:srgbClr val="00708C"/>
                </a:solidFill>
              </a:rPr>
              <a:t/>
            </a:r>
            <a:br>
              <a:rPr lang="cs-CZ" sz="4000" dirty="0" smtClean="0">
                <a:solidFill>
                  <a:srgbClr val="00708C"/>
                </a:solidFill>
              </a:rPr>
            </a:br>
            <a:r>
              <a:rPr lang="cs-CZ" sz="4000" dirty="0" smtClean="0">
                <a:solidFill>
                  <a:srgbClr val="00708C"/>
                </a:solidFill>
                <a:hlinkClick r:id="rId2"/>
              </a:rPr>
              <a:t>tomas.foltyn@nkp.cz</a:t>
            </a:r>
            <a:r>
              <a:rPr lang="cs-CZ" sz="4000" dirty="0" smtClean="0">
                <a:solidFill>
                  <a:srgbClr val="00708C"/>
                </a:solidFill>
              </a:rPr>
              <a:t> </a:t>
            </a:r>
            <a:r>
              <a:rPr lang="cs-CZ" sz="4000" dirty="0" smtClean="0">
                <a:solidFill>
                  <a:srgbClr val="00708C"/>
                </a:solidFill>
                <a:hlinkClick r:id="rId3"/>
              </a:rPr>
              <a:t>pavla.svastova@mzk.cz</a:t>
            </a:r>
            <a:r>
              <a:rPr lang="cs-CZ" sz="4000" dirty="0" smtClean="0">
                <a:solidFill>
                  <a:srgbClr val="00708C"/>
                </a:solidFill>
              </a:rPr>
              <a:t/>
            </a:r>
            <a:br>
              <a:rPr lang="cs-CZ" sz="4000" dirty="0" smtClean="0">
                <a:solidFill>
                  <a:srgbClr val="00708C"/>
                </a:solidFill>
              </a:rPr>
            </a:br>
            <a:r>
              <a:rPr lang="cs-CZ" sz="4000" dirty="0" smtClean="0">
                <a:solidFill>
                  <a:srgbClr val="00708C"/>
                </a:solidFill>
              </a:rPr>
              <a:t/>
            </a:r>
            <a:br>
              <a:rPr lang="cs-CZ" sz="4000" dirty="0" smtClean="0">
                <a:solidFill>
                  <a:srgbClr val="00708C"/>
                </a:solidFill>
              </a:rPr>
            </a:br>
            <a:endParaRPr lang="cs-CZ" sz="4000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37312"/>
            <a:ext cx="9144000" cy="1752600"/>
          </a:xfrm>
        </p:spPr>
        <p:txBody>
          <a:bodyPr/>
          <a:lstStyle/>
          <a:p>
            <a:r>
              <a:rPr lang="cs-CZ" sz="2400" dirty="0" smtClean="0"/>
              <a:t>Knihovny současnosti 2011, České Budějovice 13. – 15. září 2011</a:t>
            </a:r>
            <a:endParaRPr lang="cs-CZ" sz="2400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59633"/>
            <a:ext cx="6048672" cy="511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5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1923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Obsah prezentace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1) Obecné informace o K4</a:t>
            </a:r>
          </a:p>
          <a:p>
            <a:pPr algn="l"/>
            <a:r>
              <a:rPr lang="cs-CZ" dirty="0" smtClean="0"/>
              <a:t>2) Stav implementace a migrací dat v NK ČR</a:t>
            </a:r>
          </a:p>
          <a:p>
            <a:pPr algn="l"/>
            <a:r>
              <a:rPr lang="cs-CZ" dirty="0" smtClean="0"/>
              <a:t>3) Implementace K4 v prostředí MZK Brno</a:t>
            </a:r>
          </a:p>
          <a:p>
            <a:pPr algn="l"/>
            <a:r>
              <a:rPr lang="cs-CZ" dirty="0" smtClean="0"/>
              <a:t>4) Živá ukázka připravované verze 4.1</a:t>
            </a:r>
          </a:p>
          <a:p>
            <a:pPr algn="l"/>
            <a:r>
              <a:rPr lang="cs-CZ" dirty="0" smtClean="0"/>
              <a:t>5) Závěr</a:t>
            </a:r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1923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vývojový tým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Knihovna AV ČR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Národní knihovna ČR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Moravská zemská knihovna Brno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Incad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přehled vývoje</a:t>
            </a:r>
          </a:p>
          <a:p>
            <a:pPr algn="l"/>
            <a:r>
              <a:rPr lang="cs-CZ" dirty="0" smtClean="0"/>
              <a:t>	- 2003 – 2009 Kramerius 3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- 2008 </a:t>
            </a:r>
            <a:r>
              <a:rPr lang="cs-CZ" dirty="0" err="1" smtClean="0"/>
              <a:t>Proof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</a:p>
          <a:p>
            <a:pPr algn="l"/>
            <a:r>
              <a:rPr lang="cs-CZ" dirty="0"/>
              <a:t>		</a:t>
            </a:r>
            <a:r>
              <a:rPr lang="cs-CZ" dirty="0" smtClean="0"/>
              <a:t>- konverze do FEDORY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- 2009 výběrové řízení na K4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- 2010 k 31. 8. první </a:t>
            </a:r>
            <a:r>
              <a:rPr lang="cs-CZ" dirty="0" err="1" smtClean="0"/>
              <a:t>release</a:t>
            </a:r>
            <a:r>
              <a:rPr lang="cs-CZ" dirty="0" smtClean="0"/>
              <a:t> K4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- 2011 další rozvoj 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brzy verze K 4.4 </a:t>
            </a:r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financování</a:t>
            </a:r>
          </a:p>
          <a:p>
            <a:pPr algn="l"/>
            <a:r>
              <a:rPr lang="cs-CZ" dirty="0" smtClean="0"/>
              <a:t>	- hlavní zdroj projekt </a:t>
            </a:r>
            <a:r>
              <a:rPr lang="cs-CZ" dirty="0" err="1" smtClean="0"/>
              <a:t>VaV</a:t>
            </a:r>
            <a:r>
              <a:rPr lang="cs-CZ" dirty="0" smtClean="0"/>
              <a:t> MK ČR 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NK ČR + Knihovna AV ČR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do konce roku 2011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separátní projekty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Knihovna AV ČR, NK ČR a MZK 			Brno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předložený projekt NAKI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Knihovna AV ČR, NK ČR</a:t>
            </a:r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2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komponenty K4</a:t>
            </a:r>
          </a:p>
          <a:p>
            <a:pPr algn="l"/>
            <a:r>
              <a:rPr lang="cs-CZ" dirty="0" smtClean="0"/>
              <a:t>	- open-</a:t>
            </a:r>
            <a:r>
              <a:rPr lang="cs-CZ" dirty="0" err="1" smtClean="0"/>
              <a:t>sourcová</a:t>
            </a:r>
            <a:r>
              <a:rPr lang="cs-CZ" dirty="0" smtClean="0"/>
              <a:t> licence GNU-GPL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úložiště Fedora </a:t>
            </a:r>
            <a:r>
              <a:rPr lang="cs-CZ" dirty="0" err="1" smtClean="0"/>
              <a:t>Commons</a:t>
            </a:r>
            <a:endParaRPr lang="cs-CZ" dirty="0" smtClean="0"/>
          </a:p>
          <a:p>
            <a:pPr algn="l"/>
            <a:r>
              <a:rPr lang="cs-CZ" dirty="0"/>
              <a:t>	</a:t>
            </a:r>
            <a:r>
              <a:rPr lang="cs-CZ" dirty="0" smtClean="0"/>
              <a:t>- webový interface </a:t>
            </a:r>
            <a:r>
              <a:rPr lang="cs-CZ" dirty="0" err="1" smtClean="0"/>
              <a:t>JQuery</a:t>
            </a:r>
            <a:r>
              <a:rPr lang="cs-CZ" dirty="0" smtClean="0"/>
              <a:t> a GWT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aplikační struktura JAVA 1.6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serverové řešení </a:t>
            </a:r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Tomcat</a:t>
            </a:r>
            <a:endParaRPr lang="cs-CZ" dirty="0" smtClean="0"/>
          </a:p>
          <a:p>
            <a:pPr algn="l"/>
            <a:r>
              <a:rPr lang="cs-CZ" dirty="0"/>
              <a:t>	</a:t>
            </a:r>
            <a:r>
              <a:rPr lang="cs-CZ" dirty="0" smtClean="0"/>
              <a:t>- vyhledavače </a:t>
            </a:r>
            <a:r>
              <a:rPr lang="cs-CZ" dirty="0" err="1" smtClean="0"/>
              <a:t>Lucene</a:t>
            </a:r>
            <a:r>
              <a:rPr lang="cs-CZ" dirty="0" smtClean="0"/>
              <a:t> a </a:t>
            </a:r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Solr</a:t>
            </a:r>
            <a:endParaRPr lang="cs-CZ" dirty="0" smtClean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9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800"/>
            <a:ext cx="808444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technická dokumentace</a:t>
            </a:r>
          </a:p>
          <a:p>
            <a:pPr algn="l"/>
            <a:r>
              <a:rPr lang="cs-CZ" dirty="0" smtClean="0"/>
              <a:t>	- Google </a:t>
            </a:r>
            <a:r>
              <a:rPr lang="cs-CZ" dirty="0" err="1" smtClean="0"/>
              <a:t>Code</a:t>
            </a:r>
            <a:endParaRPr lang="cs-CZ" dirty="0" smtClean="0"/>
          </a:p>
          <a:p>
            <a:pPr algn="l"/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smtClean="0">
                <a:hlinkClick r:id="rId3"/>
              </a:rPr>
              <a:t>http://code.google.com/p/kramerius/</a:t>
            </a:r>
            <a:endParaRPr lang="cs-CZ" dirty="0" smtClean="0"/>
          </a:p>
          <a:p>
            <a:pPr algn="l"/>
            <a:r>
              <a:rPr lang="cs-CZ" dirty="0" smtClean="0"/>
              <a:t>- uživatelská komunita</a:t>
            </a:r>
          </a:p>
          <a:p>
            <a:pPr lvl="2" algn="l"/>
            <a:r>
              <a:rPr lang="cs-CZ" sz="3200" dirty="0" smtClean="0"/>
              <a:t>- tamtéž, princip Wiki komunity</a:t>
            </a:r>
          </a:p>
          <a:p>
            <a:pPr algn="l"/>
            <a:r>
              <a:rPr lang="cs-CZ" dirty="0" smtClean="0"/>
              <a:t>- chyby/problémy</a:t>
            </a:r>
          </a:p>
          <a:p>
            <a:pPr algn="l"/>
            <a:r>
              <a:rPr lang="cs-CZ" dirty="0" smtClean="0"/>
              <a:t>	- pomocí „</a:t>
            </a:r>
            <a:r>
              <a:rPr lang="cs-CZ" dirty="0" err="1" smtClean="0"/>
              <a:t>issues</a:t>
            </a:r>
            <a:r>
              <a:rPr lang="cs-CZ" dirty="0" smtClean="0"/>
              <a:t>“ tamtéž</a:t>
            </a:r>
          </a:p>
          <a:p>
            <a:pPr lvl="2" algn="l"/>
            <a:endParaRPr lang="cs-CZ" sz="3200" dirty="0" smtClean="0"/>
          </a:p>
          <a:p>
            <a:pPr marL="914400" lvl="1" indent="-457200" algn="l">
              <a:buFontTx/>
              <a:buChar char="-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8309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407987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D42E12"/>
                </a:solidFill>
              </a:rPr>
              <a:t>Obecné informace o K4</a:t>
            </a:r>
            <a:r>
              <a:rPr lang="cs-CZ" dirty="0">
                <a:solidFill>
                  <a:srgbClr val="D42E12"/>
                </a:solidFill>
              </a:rPr>
              <a:t/>
            </a:r>
            <a:br>
              <a:rPr lang="cs-CZ" dirty="0">
                <a:solidFill>
                  <a:srgbClr val="D42E12"/>
                </a:solidFill>
              </a:rPr>
            </a:br>
            <a:endParaRPr lang="cs-CZ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762" y="1484784"/>
            <a:ext cx="8455734" cy="1752600"/>
          </a:xfrm>
        </p:spPr>
        <p:txBody>
          <a:bodyPr/>
          <a:lstStyle/>
          <a:p>
            <a:pPr algn="l"/>
            <a:r>
              <a:rPr lang="cs-CZ" dirty="0" smtClean="0"/>
              <a:t>- dosavadní instalace K4</a:t>
            </a:r>
          </a:p>
          <a:p>
            <a:pPr algn="l"/>
            <a:r>
              <a:rPr lang="cs-CZ" dirty="0" smtClean="0"/>
              <a:t>	- Moravská zemská knihovna Brno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ostrý server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více než 1 mil. záznamů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- Knihovna AV ČR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plně běží testovací verze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- připraveno ostré prostředí</a:t>
            </a:r>
          </a:p>
          <a:p>
            <a:pPr algn="l"/>
            <a:r>
              <a:rPr lang="cs-CZ" dirty="0"/>
              <a:t>	</a:t>
            </a:r>
            <a:r>
              <a:rPr lang="cs-CZ" dirty="0" smtClean="0"/>
              <a:t>		- od září 2011 importy</a:t>
            </a:r>
          </a:p>
          <a:p>
            <a:pPr algn="l"/>
            <a:r>
              <a:rPr lang="cs-CZ" dirty="0" smtClean="0"/>
              <a:t>	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4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ystém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2BF8F403E12A49AA4C42A6371BA9D5" ma:contentTypeVersion="0" ma:contentTypeDescription="Vytvořit nový dokument" ma:contentTypeScope="" ma:versionID="fa24ad8bfcabcf989911c2a9d3debd35">
  <xsd:schema xmlns:xsd="http://www.w3.org/2001/XMLSchema" xmlns:p="http://schemas.microsoft.com/office/2006/metadata/properties" targetNamespace="http://schemas.microsoft.com/office/2006/metadata/properties" ma:root="true" ma:fieldsID="6e09d84638f9847586fe3e45fca291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10D597-E23E-4171-B30F-1EEFC10DF7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35433B7-A24F-4997-90E2-8A5E7E105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D53D5-0CC6-4FBC-8A0C-D6056B1B3B4A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196</Words>
  <Application>Microsoft Office PowerPoint</Application>
  <PresentationFormat>Předvádění na obrazovce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Kramerius 4 Řešení pro zpřístupnění digitálních dokumentů  Tomáš Foltýn – Pavla Švástová</vt:lpstr>
      <vt:lpstr>Obsah prezentace </vt:lpstr>
      <vt:lpstr>Obecné informace o K4 </vt:lpstr>
      <vt:lpstr>Obecné informace o K4 </vt:lpstr>
      <vt:lpstr>Obecné informace o K4 </vt:lpstr>
      <vt:lpstr>Obecné informace o K4 </vt:lpstr>
      <vt:lpstr>Obecné informace o K4 </vt:lpstr>
      <vt:lpstr>Obecné informace o K4 </vt:lpstr>
      <vt:lpstr>Obecné informace o K4 </vt:lpstr>
      <vt:lpstr>Obecné informace o K4 </vt:lpstr>
      <vt:lpstr>Obecné informace o K4 </vt:lpstr>
      <vt:lpstr>Stav implementace v NK ČR </vt:lpstr>
      <vt:lpstr>Implementace K4 v MZK Brno </vt:lpstr>
      <vt:lpstr>Implementace K4 v MZK Brno </vt:lpstr>
      <vt:lpstr>Implementace K4 v MZK Brno </vt:lpstr>
      <vt:lpstr>K4 – verze 4.4.0 </vt:lpstr>
      <vt:lpstr>Závěr </vt:lpstr>
      <vt:lpstr>Děkujeme za pozornost!   tomas.foltyn@nkp.cz pavla.svastova@mzk.cz  </vt:lpstr>
    </vt:vector>
  </TitlesOfParts>
  <Company>Národní knihovna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Nadpisy-hlavičky Nadpisy-hlavičky</dc:title>
  <dc:creator>Eva Holancová</dc:creator>
  <cp:lastModifiedBy>Tomáš Foltýn</cp:lastModifiedBy>
  <cp:revision>14</cp:revision>
  <dcterms:created xsi:type="dcterms:W3CDTF">2006-06-01T09:38:19Z</dcterms:created>
  <dcterms:modified xsi:type="dcterms:W3CDTF">2011-09-14T06:29:19Z</dcterms:modified>
</cp:coreProperties>
</file>