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1"/>
  </p:notesMasterIdLst>
  <p:sldIdLst>
    <p:sldId id="455" r:id="rId2"/>
    <p:sldId id="340" r:id="rId3"/>
    <p:sldId id="456" r:id="rId4"/>
    <p:sldId id="457" r:id="rId5"/>
    <p:sldId id="343" r:id="rId6"/>
    <p:sldId id="380" r:id="rId7"/>
    <p:sldId id="344" r:id="rId8"/>
    <p:sldId id="345" r:id="rId9"/>
    <p:sldId id="347" r:id="rId10"/>
    <p:sldId id="348" r:id="rId11"/>
    <p:sldId id="386" r:id="rId12"/>
    <p:sldId id="387" r:id="rId13"/>
    <p:sldId id="388" r:id="rId14"/>
    <p:sldId id="389" r:id="rId15"/>
    <p:sldId id="390" r:id="rId16"/>
    <p:sldId id="458" r:id="rId17"/>
    <p:sldId id="391" r:id="rId18"/>
    <p:sldId id="392" r:id="rId19"/>
    <p:sldId id="393" r:id="rId20"/>
    <p:sldId id="394" r:id="rId21"/>
    <p:sldId id="350" r:id="rId22"/>
    <p:sldId id="381" r:id="rId23"/>
    <p:sldId id="351" r:id="rId24"/>
    <p:sldId id="352" r:id="rId25"/>
    <p:sldId id="377" r:id="rId26"/>
    <p:sldId id="492" r:id="rId27"/>
    <p:sldId id="400" r:id="rId28"/>
    <p:sldId id="401" r:id="rId29"/>
    <p:sldId id="403" r:id="rId30"/>
    <p:sldId id="409" r:id="rId31"/>
    <p:sldId id="417" r:id="rId32"/>
    <p:sldId id="423" r:id="rId33"/>
    <p:sldId id="424" r:id="rId34"/>
    <p:sldId id="434" r:id="rId35"/>
    <p:sldId id="435" r:id="rId36"/>
    <p:sldId id="437" r:id="rId37"/>
    <p:sldId id="438" r:id="rId38"/>
    <p:sldId id="439" r:id="rId39"/>
    <p:sldId id="440" r:id="rId40"/>
    <p:sldId id="442" r:id="rId41"/>
    <p:sldId id="452" r:id="rId42"/>
    <p:sldId id="499" r:id="rId43"/>
    <p:sldId id="453" r:id="rId44"/>
    <p:sldId id="451" r:id="rId45"/>
    <p:sldId id="444" r:id="rId46"/>
    <p:sldId id="445" r:id="rId47"/>
    <p:sldId id="450" r:id="rId48"/>
    <p:sldId id="454" r:id="rId49"/>
    <p:sldId id="460" r:id="rId50"/>
    <p:sldId id="464" r:id="rId51"/>
    <p:sldId id="465" r:id="rId52"/>
    <p:sldId id="466" r:id="rId53"/>
    <p:sldId id="467" r:id="rId54"/>
    <p:sldId id="468" r:id="rId55"/>
    <p:sldId id="470" r:id="rId56"/>
    <p:sldId id="471" r:id="rId57"/>
    <p:sldId id="472" r:id="rId58"/>
    <p:sldId id="473" r:id="rId59"/>
    <p:sldId id="474" r:id="rId60"/>
    <p:sldId id="475" r:id="rId61"/>
    <p:sldId id="476" r:id="rId62"/>
    <p:sldId id="477" r:id="rId63"/>
    <p:sldId id="478" r:id="rId64"/>
    <p:sldId id="479" r:id="rId65"/>
    <p:sldId id="480" r:id="rId66"/>
    <p:sldId id="481" r:id="rId67"/>
    <p:sldId id="482" r:id="rId68"/>
    <p:sldId id="483" r:id="rId69"/>
    <p:sldId id="484" r:id="rId70"/>
    <p:sldId id="485" r:id="rId71"/>
    <p:sldId id="486" r:id="rId72"/>
    <p:sldId id="500" r:id="rId73"/>
    <p:sldId id="487" r:id="rId74"/>
    <p:sldId id="489" r:id="rId75"/>
    <p:sldId id="490" r:id="rId76"/>
    <p:sldId id="501" r:id="rId77"/>
    <p:sldId id="502" r:id="rId78"/>
    <p:sldId id="503" r:id="rId79"/>
    <p:sldId id="504" r:id="rId80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586" autoAdjust="0"/>
  </p:normalViewPr>
  <p:slideViewPr>
    <p:cSldViewPr>
      <p:cViewPr varScale="1">
        <p:scale>
          <a:sx n="105" d="100"/>
          <a:sy n="105" d="100"/>
        </p:scale>
        <p:origin x="-7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74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DEADF0-21D8-48DA-A6CE-7FF66357D34C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CED2C0-599C-4631-9528-5E056ACFD7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2EB9A5-C457-4339-8247-C55ED05BA2AA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Arial" charset="0"/>
              </a:rPr>
              <a:t>jsou upraveny informace o knize (název, autor, nakladatelství, rok vydání...) a soubor epub/mobi je odeslán do čtečky.</a:t>
            </a:r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2E268-A89C-4E90-ACC4-035ADDAE15DE}" type="slidenum">
              <a:rPr lang="cs-CZ" smtClean="0"/>
              <a:pPr/>
              <a:t>24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27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32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0A69B-BC5D-4644-8384-F9CFEF08D82F}" type="slidenum">
              <a:rPr lang="cs-CZ" smtClean="0"/>
              <a:pPr/>
              <a:t>33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C2AB5-A1E3-4EC3-B774-E874F4557A22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12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A46AD8-E7EB-4C34-AC5E-2251388E70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4E3B-1797-408C-B204-379ED1A0BC50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0D1B7-751A-4F52-B8AB-C5F274EA44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D7E40-606F-4E28-99CD-2612E1ABF734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F76F-2CDD-4008-A80A-B9B3C51FD9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0C05-FC30-47A8-B378-1582A0FE19A8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E9E3-53B3-4F95-940D-B7259E52E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D09D-E22D-4361-819A-C2A25CC2923B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2C9A-61B2-4588-B67E-5B4C62BE91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43E1-FCB8-47AF-AFE6-DDEBB1C41346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42C29-7E47-4DD1-806C-FA3DD14058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825B8-F730-4857-81D2-72C8558E84CC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EAB2-3F45-419E-AFC8-9702DE4D16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BAB6C-C14A-4859-BD55-55B48BC74B15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EBD25-A84A-4DDF-AF53-55F330948C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B3CBBA9-4B04-49F7-AA29-DA3F64028FAE}" type="datetimeFigureOut">
              <a:rPr lang="cs-CZ"/>
              <a:pPr>
                <a:defRPr/>
              </a:pPr>
              <a:t>11.10.2016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9A64A3AB-BD8D-43D2-864A-AADAE85A1D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B2C1D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2epu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mknihy.cz/" TargetMode="External"/><Relationship Id="rId2" Type="http://schemas.openxmlformats.org/officeDocument/2006/relationships/hyperlink" Target="http://www.kosmas.cz/eknih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reading.cz/" TargetMode="External"/><Relationship Id="rId5" Type="http://schemas.openxmlformats.org/officeDocument/2006/relationships/hyperlink" Target="http://knihy.idnes.cz/" TargetMode="External"/><Relationship Id="rId4" Type="http://schemas.openxmlformats.org/officeDocument/2006/relationships/hyperlink" Target="http://rajknih.cz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advokacie.cz/cz/clanky/elektronicke-knihy-z-pohledu-pravniho.html" TargetMode="External"/><Relationship Id="rId2" Type="http://schemas.openxmlformats.org/officeDocument/2006/relationships/hyperlink" Target="http://www.lupa.cz/clanky/elektronicke-knihy-z-pohledu-pravniho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9/22/books/amazons-kindle-to-make-library-e-books-available.html?_r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vibib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ssib.fr/bibliotheque-numerique/document-4950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nuscriptorium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kramerius.cbvk.cz:8080/search/" TargetMode="External"/><Relationship Id="rId2" Type="http://schemas.openxmlformats.org/officeDocument/2006/relationships/hyperlink" Target="http://cs.wikipedia.org/wiki/Syst%C3%A9m_Krameri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ramerius.nkp.cz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memory.loc.gov/ammem/index.html" TargetMode="External"/><Relationship Id="rId2" Type="http://schemas.openxmlformats.org/officeDocument/2006/relationships/hyperlink" Target="http://www.europeana.e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google.cz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google.cz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lp.cz/cz/projekty/e-knihovna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skola.cz/2014/10/e-knihy-pro-knihovny.html" TargetMode="External"/><Relationship Id="rId2" Type="http://schemas.openxmlformats.org/officeDocument/2006/relationships/hyperlink" Target="http://eknihy.knihovna.cz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kos.cz/elektronicke-zdroje/databaze-vytvarene-v-msvk/clanek/regionalni-e-knihy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cbvk.cz/files/manualy/pujcovani_e-knih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Zuzana Hájková</a:t>
            </a:r>
          </a:p>
          <a:p>
            <a:r>
              <a:rPr lang="cs-CZ" dirty="0" smtClean="0"/>
              <a:t>Jihočeská vědecká knihovna</a:t>
            </a:r>
          </a:p>
          <a:p>
            <a:r>
              <a:rPr lang="cs-CZ" dirty="0" smtClean="0"/>
              <a:t>V </a:t>
            </a:r>
            <a:r>
              <a:rPr lang="cs-CZ" smtClean="0"/>
              <a:t>Českých Budějovicích</a:t>
            </a:r>
            <a:endParaRPr lang="en-US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E-knihy a knihovny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Tvorba E-knih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834313" cy="5410200"/>
          </a:xfrm>
        </p:spPr>
        <p:txBody>
          <a:bodyPr/>
          <a:lstStyle/>
          <a:p>
            <a:r>
              <a:rPr lang="cs-CZ" sz="3200" smtClean="0"/>
              <a:t>Digitalizace původně tištěných dokumentů</a:t>
            </a:r>
          </a:p>
          <a:p>
            <a:pPr lvl="1"/>
            <a:r>
              <a:rPr lang="cs-CZ" sz="2800" smtClean="0"/>
              <a:t>Ručně  –  přepis knihy</a:t>
            </a:r>
          </a:p>
          <a:p>
            <a:pPr lvl="1"/>
            <a:r>
              <a:rPr lang="cs-CZ" sz="2800" smtClean="0"/>
              <a:t>Skenování +  rozpoznání textu OCR (Optical Character Recognition) </a:t>
            </a:r>
          </a:p>
          <a:p>
            <a:pPr lvl="1"/>
            <a:r>
              <a:rPr lang="cs-CZ" sz="2800" smtClean="0"/>
              <a:t>eod – </a:t>
            </a:r>
            <a:r>
              <a:rPr lang="cs-CZ" sz="2800" i="1" smtClean="0"/>
              <a:t>e-books on demand</a:t>
            </a:r>
            <a:r>
              <a:rPr lang="cs-CZ" sz="2800" smtClean="0"/>
              <a:t> (E-knihy na požádání) pouze pro volná díla</a:t>
            </a:r>
          </a:p>
          <a:p>
            <a:r>
              <a:rPr lang="cs-CZ" sz="3200" smtClean="0"/>
              <a:t>„Digital-born“ – již digitálně vzniklé dokumenty </a:t>
            </a:r>
          </a:p>
          <a:p>
            <a:pPr lvl="1"/>
            <a:r>
              <a:rPr lang="cs-CZ" sz="2800" smtClean="0"/>
              <a:t>Vedlejší produkt tiskové přípravy</a:t>
            </a:r>
          </a:p>
          <a:p>
            <a:pPr lvl="1"/>
            <a:r>
              <a:rPr lang="cs-CZ" sz="2800" smtClean="0"/>
              <a:t> Digitální podoba jako finální produkt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</a:t>
            </a:r>
          </a:p>
        </p:txBody>
      </p:sp>
      <p:sp>
        <p:nvSpPr>
          <p:cNvPr id="12291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00" indent="-495300">
              <a:buFont typeface="Wingdings 2" pitchFamily="18" charset="2"/>
              <a:buAutoNum type="arabicPeriod"/>
            </a:pPr>
            <a:r>
              <a:rPr lang="cs-CZ" smtClean="0"/>
              <a:t>Naskenovat jednotlivé stránky</a:t>
            </a:r>
          </a:p>
          <a:p>
            <a:pPr marL="495300" indent="-495300">
              <a:buFont typeface="Wingdings 2" pitchFamily="18" charset="2"/>
              <a:buAutoNum type="arabicPeriod"/>
            </a:pPr>
            <a:endParaRPr lang="cs-CZ" smtClean="0"/>
          </a:p>
          <a:p>
            <a:pPr marL="495300" indent="-495300"/>
            <a:endParaRPr lang="cs-CZ" smtClean="0"/>
          </a:p>
          <a:p>
            <a:pPr marL="495300" indent="-495300"/>
            <a:endParaRPr lang="cs-CZ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37338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7877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2. Pomocí OCR převést stránky na formátovaný text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89154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3. Oprava případných chyb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4. Export do textového formátu (doc., odt)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38400"/>
            <a:ext cx="55626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71950"/>
            <a:ext cx="29273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 </a:t>
            </a:r>
          </a:p>
        </p:txBody>
      </p:sp>
      <p:sp>
        <p:nvSpPr>
          <p:cNvPr id="15363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Pro čtečky 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5. </a:t>
            </a:r>
            <a:r>
              <a:rPr lang="cs-CZ" smtClean="0">
                <a:latin typeface="Arial" charset="0"/>
              </a:rPr>
              <a:t>Export do formátu e-knihy (mobi, epub)</a:t>
            </a:r>
          </a:p>
          <a:p>
            <a:r>
              <a:rPr lang="cs-CZ" smtClean="0">
                <a:latin typeface="Arial" charset="0"/>
                <a:hlinkClick r:id="rId2"/>
              </a:rPr>
              <a:t>www.2epub.com</a:t>
            </a:r>
            <a:endParaRPr lang="cs-CZ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971800"/>
            <a:ext cx="61722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Jak vzniká E-kniha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latin typeface="Arial" charset="0"/>
                <a:cs typeface="Arial" charset="0"/>
              </a:rPr>
              <a:t>6. Odeslání knihy do čtečky</a:t>
            </a:r>
          </a:p>
          <a:p>
            <a:r>
              <a:rPr lang="cs-CZ" dirty="0" smtClean="0">
                <a:latin typeface="Arial" charset="0"/>
              </a:rPr>
              <a:t>program </a:t>
            </a:r>
            <a:r>
              <a:rPr lang="cs-CZ" dirty="0" err="1" smtClean="0">
                <a:latin typeface="Arial" charset="0"/>
              </a:rPr>
              <a:t>Calibre</a:t>
            </a:r>
            <a:endParaRPr lang="cs-CZ" dirty="0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2420938"/>
            <a:ext cx="53213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9275"/>
            <a:ext cx="12874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0"/>
            <a:ext cx="7859216" cy="1417638"/>
          </a:xfrm>
        </p:spPr>
        <p:txBody>
          <a:bodyPr/>
          <a:lstStyle/>
          <a:p>
            <a:r>
              <a:rPr lang="cs-CZ" dirty="0" smtClean="0"/>
              <a:t>Kde sehnat e-knihy … ke koupi </a:t>
            </a:r>
            <a:br>
              <a:rPr lang="cs-CZ" dirty="0" smtClean="0"/>
            </a:br>
            <a:r>
              <a:rPr lang="cs-CZ" dirty="0" smtClean="0"/>
              <a:t>k soukromým účelům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200" dirty="0" smtClean="0"/>
              <a:t>Kosmas - </a:t>
            </a:r>
            <a:r>
              <a:rPr lang="cs-CZ" sz="3200" dirty="0" smtClean="0">
                <a:hlinkClick r:id="rId2"/>
              </a:rPr>
              <a:t>http://www.</a:t>
            </a:r>
            <a:r>
              <a:rPr lang="cs-CZ" sz="3200" dirty="0" err="1" smtClean="0">
                <a:hlinkClick r:id="rId2"/>
              </a:rPr>
              <a:t>kosmas.cz</a:t>
            </a:r>
            <a:r>
              <a:rPr lang="cs-CZ" sz="3200" dirty="0" smtClean="0">
                <a:hlinkClick r:id="rId2"/>
              </a:rPr>
              <a:t>/</a:t>
            </a:r>
            <a:r>
              <a:rPr lang="cs-CZ" sz="3200" dirty="0" err="1" smtClean="0">
                <a:hlinkClick r:id="rId2"/>
              </a:rPr>
              <a:t>eknihy</a:t>
            </a:r>
            <a:endParaRPr lang="cs-CZ" sz="3200" dirty="0" smtClean="0"/>
          </a:p>
          <a:p>
            <a:r>
              <a:rPr lang="cs-CZ" sz="3200" dirty="0" err="1" smtClean="0"/>
              <a:t>Palmknihy</a:t>
            </a:r>
            <a:r>
              <a:rPr lang="cs-CZ" sz="3200" dirty="0" smtClean="0"/>
              <a:t> - </a:t>
            </a:r>
            <a:r>
              <a:rPr lang="cs-CZ" sz="3200" dirty="0" smtClean="0">
                <a:hlinkClick r:id="rId3"/>
              </a:rPr>
              <a:t>http://www.</a:t>
            </a:r>
            <a:r>
              <a:rPr lang="cs-CZ" sz="3200" dirty="0" err="1" smtClean="0">
                <a:hlinkClick r:id="rId3"/>
              </a:rPr>
              <a:t>palmknihy.cz</a:t>
            </a:r>
            <a:r>
              <a:rPr lang="cs-CZ" sz="3200" dirty="0" smtClean="0">
                <a:hlinkClick r:id="rId3"/>
              </a:rPr>
              <a:t>/</a:t>
            </a:r>
            <a:endParaRPr lang="cs-CZ" sz="3200" dirty="0" smtClean="0"/>
          </a:p>
          <a:p>
            <a:r>
              <a:rPr lang="cs-CZ" sz="3200" dirty="0" smtClean="0"/>
              <a:t>Ráj knih  </a:t>
            </a:r>
            <a:r>
              <a:rPr lang="cs-CZ" sz="3200" dirty="0" smtClean="0">
                <a:hlinkClick r:id="rId4"/>
              </a:rPr>
              <a:t> http://rajknih.cz</a:t>
            </a:r>
            <a:endParaRPr lang="cs-CZ" sz="3200" dirty="0" smtClean="0"/>
          </a:p>
          <a:p>
            <a:r>
              <a:rPr lang="cs-CZ" sz="3200" dirty="0" err="1" smtClean="0"/>
              <a:t>iDnes</a:t>
            </a:r>
            <a:r>
              <a:rPr lang="cs-CZ" sz="3200" dirty="0" smtClean="0"/>
              <a:t>  </a:t>
            </a:r>
            <a:r>
              <a:rPr lang="cs-CZ" sz="3200" dirty="0" smtClean="0">
                <a:hlinkClick r:id="rId5"/>
              </a:rPr>
              <a:t>http://knihy.</a:t>
            </a:r>
            <a:r>
              <a:rPr lang="cs-CZ" sz="3200" dirty="0" err="1" smtClean="0">
                <a:hlinkClick r:id="rId5"/>
              </a:rPr>
              <a:t>idnes.cz</a:t>
            </a:r>
            <a:r>
              <a:rPr lang="cs-CZ" sz="3200" dirty="0" smtClean="0">
                <a:hlinkClick r:id="rId5"/>
              </a:rPr>
              <a:t>/</a:t>
            </a:r>
            <a:endParaRPr lang="cs-CZ" sz="3200" dirty="0" smtClean="0"/>
          </a:p>
          <a:p>
            <a:endParaRPr lang="cs-CZ" sz="3200" dirty="0" smtClean="0"/>
          </a:p>
          <a:p>
            <a:r>
              <a:rPr lang="cs-CZ" sz="3200" dirty="0" err="1" smtClean="0"/>
              <a:t>eReading</a:t>
            </a:r>
            <a:r>
              <a:rPr lang="cs-CZ" sz="3200" dirty="0" smtClean="0"/>
              <a:t> - </a:t>
            </a:r>
            <a:r>
              <a:rPr lang="cs-CZ" sz="3200" dirty="0" smtClean="0">
                <a:hlinkClick r:id="rId6"/>
              </a:rPr>
              <a:t>http://www.</a:t>
            </a:r>
            <a:r>
              <a:rPr lang="cs-CZ" sz="3200" dirty="0" err="1" smtClean="0">
                <a:hlinkClick r:id="rId6"/>
              </a:rPr>
              <a:t>ereading.cz</a:t>
            </a:r>
            <a:r>
              <a:rPr lang="cs-CZ" sz="3200" dirty="0" smtClean="0">
                <a:hlinkClick r:id="rId6"/>
              </a:rPr>
              <a:t>/</a:t>
            </a:r>
            <a:endParaRPr lang="cs-CZ" sz="3200" dirty="0" smtClean="0"/>
          </a:p>
          <a:p>
            <a:endParaRPr lang="cs-CZ" sz="3200" dirty="0" smtClean="0"/>
          </a:p>
          <a:p>
            <a:r>
              <a:rPr lang="cs-CZ" sz="3200" dirty="0" err="1" smtClean="0"/>
              <a:t>eBookEater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dirty="0" smtClean="0"/>
              <a:t>E-knihy a knihovny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859216" cy="492095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E-knihy a Autorský zákon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Zásadní rozdíl mezi tištěnou knihou a E-knihou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Distribuce tištěných knih = </a:t>
            </a:r>
            <a:r>
              <a:rPr lang="cs-CZ" sz="2400" b="1" dirty="0" smtClean="0"/>
              <a:t>zpřístupňování díla v hmotné podobě </a:t>
            </a:r>
            <a:r>
              <a:rPr lang="cs-CZ" sz="2400" dirty="0" smtClean="0"/>
              <a:t>prodejem nebo jiným převodem vlastnického práva k originálu 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Prvním prodejem knihy (převod vlastnického práva) dochází k tzv. vyčerpání autorských práv k rozmnoženině díla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Tímto vyčerpáním práv už nositel práv nemůže kontrolovat další nakládání s konkrétní knihou (kusem)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Každý další vlastník knihy ji může dále prodat, někomu půjčit </a:t>
            </a:r>
          </a:p>
          <a:p>
            <a:pPr marL="742950" lvl="1" indent="-285750" eaLnBrk="1" hangingPunct="1">
              <a:lnSpc>
                <a:spcPct val="90000"/>
              </a:lnSpc>
              <a:defRPr/>
            </a:pPr>
            <a:r>
              <a:rPr lang="cs-CZ" dirty="0" smtClean="0"/>
              <a:t>Nemůže však bez souhlasu ji pronajmout či zpřístupnit veřejnosti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E-kniha – není distribuována ve hmotné podobě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Nedochází k převodu vlastnického práva k hmotné rozmnoženině, nemůže dojít ani k vyčerpání práva autora k jednotlivým rozmnoženinám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Díla bez hmotného nosiče – tzv. </a:t>
            </a:r>
            <a:r>
              <a:rPr lang="cs-CZ" b="1" dirty="0" smtClean="0"/>
              <a:t>sdělování díla veřejnosti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dirty="0" smtClean="0"/>
              <a:t>S tím není spojeno vyčerpání práv autora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Příklad z jiné oblasti: CD koupené x CD stáhnuté i z oficiálního zdroje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CD mohu prodat, darovat třetí osobě x nemohu s touto kopií prodat či jinak nakládat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47107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Co tedy uživatel E-knihy může?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Jen to, co mu </a:t>
            </a:r>
            <a:r>
              <a:rPr lang="cs-CZ" b="1" dirty="0" smtClean="0"/>
              <a:t>dovolí distributor </a:t>
            </a:r>
            <a:r>
              <a:rPr lang="cs-CZ" dirty="0" smtClean="0"/>
              <a:t>E-knihy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cs-CZ" dirty="0" smtClean="0"/>
              <a:t>= Uzavření licenční smlouvy mezi uživatelem a distributorem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Pokud smlouva není – distributor dílo zpřístupní jen za účelem, aby si uživatel zhotovil rozmnoženinu pro osobní potřebu (nebo zašle na čtečku)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tj. jen </a:t>
            </a:r>
            <a:r>
              <a:rPr lang="cs-CZ" b="1" dirty="0" smtClean="0"/>
              <a:t>minimální rozsah </a:t>
            </a:r>
            <a:r>
              <a:rPr lang="cs-CZ" dirty="0" smtClean="0"/>
              <a:t>práv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cs-CZ" sz="3200" b="1" dirty="0" smtClean="0"/>
              <a:t>E-knihu podle AZ nemohu prodat, půjčit ani darovat a to ani se čtečkou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E-knihy – trocha teorie…</a:t>
            </a:r>
          </a:p>
        </p:txBody>
      </p:sp>
      <p:sp>
        <p:nvSpPr>
          <p:cNvPr id="409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4933950"/>
          </a:xfrm>
        </p:spPr>
        <p:txBody>
          <a:bodyPr/>
          <a:lstStyle/>
          <a:p>
            <a:r>
              <a:rPr lang="cs-CZ" sz="3600" dirty="0" smtClean="0"/>
              <a:t>Definice E-knihy</a:t>
            </a:r>
          </a:p>
          <a:p>
            <a:r>
              <a:rPr lang="cs-CZ" sz="3600" dirty="0" smtClean="0"/>
              <a:t>Vývoj, technologie E-knih, formáty</a:t>
            </a:r>
          </a:p>
          <a:p>
            <a:r>
              <a:rPr lang="cs-CZ" sz="3600" dirty="0" smtClean="0"/>
              <a:t>Tvorba E-knihy</a:t>
            </a:r>
          </a:p>
          <a:p>
            <a:r>
              <a:rPr lang="cs-CZ" sz="3600" dirty="0" smtClean="0"/>
              <a:t>E-knihy a autorský zákon</a:t>
            </a:r>
          </a:p>
          <a:p>
            <a:r>
              <a:rPr lang="cs-CZ" sz="3600" dirty="0" smtClean="0"/>
              <a:t>Kde najít e-knihy – koupě, volně ke stažení (ne půjčování!)</a:t>
            </a:r>
          </a:p>
          <a:p>
            <a:pPr>
              <a:buNone/>
            </a:pPr>
            <a:endParaRPr lang="cs-CZ" sz="3600" dirty="0" smtClean="0"/>
          </a:p>
          <a:p>
            <a:endParaRPr lang="cs-CZ" sz="3600" dirty="0" smtClean="0"/>
          </a:p>
          <a:p>
            <a:pPr>
              <a:buNone/>
            </a:pPr>
            <a:endParaRPr lang="cs-CZ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4400" smtClean="0"/>
              <a:t>E-knihy a AZ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57200" y="16764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b="1" dirty="0" smtClean="0"/>
              <a:t>Elektronické knihy z pohledu právního</a:t>
            </a:r>
            <a:r>
              <a:rPr lang="cs-CZ" dirty="0" smtClean="0"/>
              <a:t> (Josef </a:t>
            </a:r>
            <a:r>
              <a:rPr lang="cs-CZ" dirty="0" err="1" smtClean="0"/>
              <a:t>Aujezdský</a:t>
            </a:r>
            <a:r>
              <a:rPr lang="cs-CZ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>
                <a:hlinkClick r:id="rId2"/>
              </a:rPr>
              <a:t>http://www.lupa.</a:t>
            </a:r>
            <a:r>
              <a:rPr lang="cs-CZ" dirty="0" err="1" smtClean="0">
                <a:hlinkClick r:id="rId2"/>
              </a:rPr>
              <a:t>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clanky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elektronicke</a:t>
            </a:r>
            <a:r>
              <a:rPr lang="cs-CZ" dirty="0" smtClean="0">
                <a:hlinkClick r:id="rId2"/>
              </a:rPr>
              <a:t>-knihy-z-pohledu-</a:t>
            </a:r>
            <a:r>
              <a:rPr lang="cs-CZ" dirty="0" err="1" smtClean="0">
                <a:hlinkClick r:id="rId2"/>
              </a:rPr>
              <a:t>pravniho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>
                <a:hlinkClick r:id="rId3"/>
              </a:rPr>
              <a:t>http://www.e-advokacie.</a:t>
            </a:r>
            <a:r>
              <a:rPr lang="cs-CZ" dirty="0" err="1" smtClean="0">
                <a:hlinkClick r:id="rId3"/>
              </a:rPr>
              <a:t>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cz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clanky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elektronicke</a:t>
            </a:r>
            <a:r>
              <a:rPr lang="cs-CZ" dirty="0" smtClean="0">
                <a:hlinkClick r:id="rId3"/>
              </a:rPr>
              <a:t>-knihy-z-pohledu-</a:t>
            </a:r>
            <a:r>
              <a:rPr lang="cs-CZ" dirty="0" err="1" smtClean="0">
                <a:hlinkClick r:id="rId3"/>
              </a:rPr>
              <a:t>pravniho.html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r>
              <a:rPr lang="cs-CZ" smtClean="0"/>
              <a:t>E-knihy a co s nimi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b="1" smtClean="0"/>
              <a:t>Prodej 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Ochrana – systém DRM – Digital Rights Management </a:t>
            </a:r>
          </a:p>
          <a:p>
            <a:pPr lvl="2">
              <a:lnSpc>
                <a:spcPct val="80000"/>
              </a:lnSpc>
            </a:pPr>
            <a:r>
              <a:rPr lang="cs-CZ" sz="2600" smtClean="0"/>
              <a:t>Technická  - omezeno kopírování, tisk, časový zámek…</a:t>
            </a:r>
          </a:p>
          <a:p>
            <a:pPr lvl="2">
              <a:lnSpc>
                <a:spcPct val="80000"/>
              </a:lnSpc>
            </a:pPr>
            <a:r>
              <a:rPr lang="cs-CZ" sz="2600" smtClean="0"/>
              <a:t>Sociální (</a:t>
            </a:r>
            <a:r>
              <a:rPr lang="cs-CZ" sz="2600" i="1" smtClean="0"/>
              <a:t>social DRM)</a:t>
            </a:r>
            <a:r>
              <a:rPr lang="cs-CZ" sz="2600" smtClean="0"/>
              <a:t> – s dokumentem jsou neoddělitelně spjaty údaje o jeho majiteli/zařízení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mtClean="0"/>
          </a:p>
          <a:p>
            <a:pPr>
              <a:lnSpc>
                <a:spcPct val="80000"/>
              </a:lnSpc>
            </a:pPr>
            <a:r>
              <a:rPr lang="cs-CZ" b="1" smtClean="0"/>
              <a:t>Půjčování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Komerční </a:t>
            </a:r>
          </a:p>
          <a:p>
            <a:pPr lvl="1">
              <a:lnSpc>
                <a:spcPct val="80000"/>
              </a:lnSpc>
            </a:pPr>
            <a:r>
              <a:rPr lang="cs-CZ" sz="2600" smtClean="0"/>
              <a:t>Neziskové  (knihovny)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mtClean="0"/>
              <a:t>Půjčování E-knih v knihovnách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mtClean="0"/>
              <a:t>Distributoři / poskytovatelé obsahu ( E-knih, E-časopisů, audioknih, hudby, filmů…) řeší </a:t>
            </a:r>
            <a:r>
              <a:rPr lang="cs-CZ" b="1" smtClean="0"/>
              <a:t>licenční vztahy </a:t>
            </a:r>
            <a:r>
              <a:rPr lang="cs-CZ" smtClean="0"/>
              <a:t>s nakladateli</a:t>
            </a:r>
          </a:p>
          <a:p>
            <a:pPr>
              <a:lnSpc>
                <a:spcPct val="90000"/>
              </a:lnSpc>
            </a:pPr>
            <a:r>
              <a:rPr lang="cs-CZ" smtClean="0"/>
              <a:t>Nakladatel si určí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jak se smí s jeho dokumenty nakládat (tisk, kopírování …)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 knihovnám pak poskytují kompletní technologické zázemí pro elektronické půjčování.</a:t>
            </a:r>
          </a:p>
          <a:p>
            <a:pPr>
              <a:lnSpc>
                <a:spcPct val="90000"/>
              </a:lnSpc>
            </a:pPr>
            <a:r>
              <a:rPr lang="cs-CZ" smtClean="0"/>
              <a:t>Práva k vypůjčené knize, (ne)možnost jejího kopírování, tisku a hlídání výpůjční lhůty technicky řeší systém ochrany DRM (Digital Rights Management), který je nedělitelně spjat se samotným dokumentem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Půjčování E-knih v knihovnách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8229600" cy="48244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cs-CZ" sz="2800" smtClean="0"/>
          </a:p>
          <a:p>
            <a:pPr eaLnBrk="1" hangingPunct="1"/>
            <a:r>
              <a:rPr lang="cs-CZ" sz="2800" smtClean="0"/>
              <a:t>Z hlediska AZ je pro knihovny jednoduché půjčovat tištěné a zvukové dokumenty</a:t>
            </a:r>
          </a:p>
          <a:p>
            <a:pPr eaLnBrk="1" hangingPunct="1"/>
            <a:r>
              <a:rPr lang="cs-CZ" sz="2800" smtClean="0"/>
              <a:t>U filmů, DVD, elektronických dokumentů – licenční ujednání s jejich poskytovatelem (nakladatel/distributor)</a:t>
            </a:r>
          </a:p>
          <a:p>
            <a:pPr eaLnBrk="1" hangingPunct="1"/>
            <a:r>
              <a:rPr lang="cs-CZ" sz="2800" smtClean="0"/>
              <a:t>Jinak možnost půjčovat jen právně volná díla</a:t>
            </a:r>
          </a:p>
          <a:p>
            <a:pPr eaLnBrk="1" hangingPunct="1">
              <a:buFont typeface="Wingdings 2" pitchFamily="18" charset="2"/>
              <a:buNone/>
            </a:pPr>
            <a:endParaRPr lang="cs-CZ" sz="2400" smtClean="0"/>
          </a:p>
          <a:p>
            <a:pPr eaLnBrk="1" hangingPunct="1">
              <a:buFont typeface="Wingdings 2" pitchFamily="18" charset="2"/>
              <a:buNone/>
            </a:pPr>
            <a:endParaRPr 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Půjčování E-knih v knihovnách ve světě: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188" y="1628775"/>
            <a:ext cx="8034337" cy="5445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2800" b="1" smtClean="0"/>
              <a:t>	Systém předplatného pro knihovny:</a:t>
            </a:r>
          </a:p>
          <a:p>
            <a:pPr eaLnBrk="1" hangingPunct="1"/>
            <a:r>
              <a:rPr lang="cs-CZ" sz="2800" smtClean="0"/>
              <a:t>Knihovny si předplatí maximální počet možných „výpůjček“ daného titulu (kolekce)</a:t>
            </a:r>
          </a:p>
          <a:p>
            <a:pPr lvl="1" eaLnBrk="1" hangingPunct="1"/>
            <a:r>
              <a:rPr lang="cs-CZ" sz="2800" b="1" smtClean="0"/>
              <a:t>Sériově </a:t>
            </a:r>
            <a:r>
              <a:rPr lang="cs-CZ" sz="2800" smtClean="0"/>
              <a:t>– umožňuje půjčit daný titul v jednu chvíli pouze jednomu čtenáři, další čtenáři musí počkat (rezervace)</a:t>
            </a:r>
          </a:p>
          <a:p>
            <a:pPr lvl="1" eaLnBrk="1" hangingPunct="1"/>
            <a:r>
              <a:rPr lang="cs-CZ" sz="2800" b="1" smtClean="0"/>
              <a:t>Paralelně </a:t>
            </a:r>
            <a:r>
              <a:rPr lang="cs-CZ" sz="2800" smtClean="0"/>
              <a:t>– daný titul lze půjčit vícekrát najednou </a:t>
            </a:r>
          </a:p>
          <a:p>
            <a:pPr eaLnBrk="1" hangingPunct="1">
              <a:buFont typeface="Wingdings 2" pitchFamily="18" charset="2"/>
              <a:buNone/>
            </a:pPr>
            <a:endParaRPr 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smtClean="0"/>
              <a:t>Půjčování E-knih v knihovnách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288" y="1916113"/>
            <a:ext cx="8424862" cy="47529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b="1" smtClean="0"/>
              <a:t>	</a:t>
            </a:r>
            <a:r>
              <a:rPr lang="cs-CZ" sz="3200" b="1" smtClean="0"/>
              <a:t>Princip půjčování E-knih</a:t>
            </a:r>
            <a:r>
              <a:rPr lang="cs-CZ" sz="3200" smtClean="0"/>
              <a:t>:</a:t>
            </a:r>
          </a:p>
          <a:p>
            <a:pPr eaLnBrk="1" hangingPunct="1">
              <a:buFont typeface="Arial" charset="0"/>
              <a:buChar char="•"/>
            </a:pPr>
            <a:r>
              <a:rPr lang="cs-CZ" sz="3200" smtClean="0"/>
              <a:t>Čtenář nemusí fyzicky navštívit knihovnu;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Přes své přihlašovací údaje se připojí do on-line katalogu knihovny nebo jiného distributora E-knih;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Vybere si titul;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Ten si stáhne do svého zařízení (čtečka, mobil, tablet, PC);</a:t>
            </a:r>
          </a:p>
          <a:p>
            <a:pPr lvl="1" eaLnBrk="1" hangingPunct="1">
              <a:buFont typeface="Arial" charset="0"/>
              <a:buChar char="•"/>
            </a:pPr>
            <a:r>
              <a:rPr lang="cs-CZ" sz="2800" smtClean="0"/>
              <a:t>Po uplynutí výpůjční doby se vybraný titul přestane v daném zařízení zobrazovat.</a:t>
            </a:r>
          </a:p>
          <a:p>
            <a:pPr eaLnBrk="1" hangingPunct="1">
              <a:buFont typeface="Arial" charset="0"/>
              <a:buChar char="•"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Světové srovnání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85750" y="2071688"/>
          <a:ext cx="8620131" cy="3357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78"/>
                <a:gridCol w="2181986"/>
                <a:gridCol w="2505234"/>
                <a:gridCol w="2155033"/>
              </a:tblGrid>
              <a:tr h="1119195">
                <a:tc>
                  <a:txBody>
                    <a:bodyPr/>
                    <a:lstStyle/>
                    <a:p>
                      <a:r>
                        <a:rPr lang="cs-CZ" dirty="0" smtClean="0"/>
                        <a:t>Země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Podíl knihoven nabízejících e-výpůjčky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aktivních</a:t>
                      </a:r>
                      <a:r>
                        <a:rPr lang="en-US" dirty="0" smtClean="0"/>
                        <a:t> </a:t>
                      </a:r>
                      <a:r>
                        <a:rPr lang="cs-CZ" dirty="0" smtClean="0"/>
                        <a:t>s</a:t>
                      </a:r>
                      <a:r>
                        <a:rPr lang="en-US" dirty="0" smtClean="0"/>
                        <a:t>l</a:t>
                      </a:r>
                      <a:r>
                        <a:rPr lang="cs-CZ" dirty="0" err="1" smtClean="0"/>
                        <a:t>užeb</a:t>
                      </a:r>
                      <a:r>
                        <a:rPr lang="cs-CZ" baseline="0" dirty="0" smtClean="0"/>
                        <a:t> (</a:t>
                      </a:r>
                      <a:r>
                        <a:rPr lang="cs-CZ" baseline="0" dirty="0" err="1" smtClean="0"/>
                        <a:t>dist</a:t>
                      </a:r>
                      <a:r>
                        <a:rPr lang="en-US" baseline="0" dirty="0" err="1" smtClean="0"/>
                        <a:t>ri</a:t>
                      </a:r>
                      <a:r>
                        <a:rPr lang="cs-CZ" baseline="0" dirty="0" err="1" smtClean="0"/>
                        <a:t>butorů</a:t>
                      </a:r>
                      <a:r>
                        <a:rPr lang="cs-CZ" baseline="0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 nabízených</a:t>
                      </a:r>
                      <a:r>
                        <a:rPr lang="cs-CZ" baseline="0" dirty="0" smtClean="0"/>
                        <a:t> titulů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Francie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&gt;50 000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Švédsko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4 000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USA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75%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&gt;700 000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Velká Británie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71%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nedef</a:t>
                      </a:r>
                      <a:r>
                        <a:rPr lang="en-US" dirty="0" smtClean="0"/>
                        <a:t>.</a:t>
                      </a:r>
                      <a:endParaRPr lang="cs-CZ" dirty="0"/>
                    </a:p>
                  </a:txBody>
                  <a:tcPr/>
                </a:tc>
              </a:tr>
              <a:tr h="447678">
                <a:tc>
                  <a:txBody>
                    <a:bodyPr/>
                    <a:lstStyle/>
                    <a:p>
                      <a:r>
                        <a:rPr lang="cs-CZ" dirty="0" smtClean="0"/>
                        <a:t>Německo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&gt;20 000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60" name="TextovéPole 5"/>
          <p:cNvSpPr txBox="1">
            <a:spLocks noChangeArrowheads="1"/>
          </p:cNvSpPr>
          <p:nvPr/>
        </p:nvSpPr>
        <p:spPr bwMode="auto">
          <a:xfrm>
            <a:off x="214313" y="5857875"/>
            <a:ext cx="8572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b="1"/>
              <a:t>Etude sur l'offre de livres numériques en bibliothèque</a:t>
            </a:r>
            <a:r>
              <a:rPr lang="cs-CZ" sz="1000" b="1"/>
              <a:t> [online]</a:t>
            </a:r>
            <a:r>
              <a:rPr lang="cs-CZ" sz="1000"/>
              <a:t>. Paris: </a:t>
            </a:r>
            <a:r>
              <a:rPr lang="fr-FR" sz="1000"/>
              <a:t>Ministère de la Culture et de la Communication</a:t>
            </a:r>
            <a:r>
              <a:rPr lang="cs-CZ" sz="1000"/>
              <a:t>, 2013. [cit. 2014-08-30]. Dostupný z: http://www.culturecommunication.gouv.fr/content/download/63203/484151/file/Etude%20offre%20commerciale%20de%20livres%20num%C3%A9riques%20pour%20les%20biblioth%C3%A8ques.pdf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pPr lvl="0"/>
            <a:r>
              <a:rPr lang="cs-CZ" sz="2400" dirty="0" smtClean="0"/>
              <a:t>jediná platforma </a:t>
            </a:r>
            <a:r>
              <a:rPr lang="cs-CZ" sz="2400" b="1" dirty="0" smtClean="0"/>
              <a:t>ELIB</a:t>
            </a:r>
            <a:r>
              <a:rPr lang="cs-CZ" sz="2400" dirty="0" smtClean="0"/>
              <a:t> – 4 hlavní nakladatelé ve Švédsku</a:t>
            </a:r>
          </a:p>
          <a:p>
            <a:pPr lvl="0"/>
            <a:r>
              <a:rPr lang="cs-CZ" sz="2400" dirty="0" smtClean="0"/>
              <a:t>již od roku 2002, k dispozici v el. podobě prakticky všechny novinky – ve stejné chvíli jako papírová podoba</a:t>
            </a:r>
          </a:p>
          <a:p>
            <a:pPr lvl="0"/>
            <a:r>
              <a:rPr lang="cs-CZ" sz="2400" dirty="0" smtClean="0"/>
              <a:t>nabízí 4300 E-knih pro knihovny (pro knihkupectví 5200), beletrie – zastoupena velmi silně, prakticky chybí literatura pro děti</a:t>
            </a:r>
          </a:p>
          <a:p>
            <a:pPr lvl="0"/>
            <a:r>
              <a:rPr lang="cs-CZ" sz="2400" dirty="0" smtClean="0"/>
              <a:t>E-knihy nabízejí VŠECHNY švédské knihovny, 2012 – 70 000 výpůjček e-knih</a:t>
            </a:r>
          </a:p>
          <a:p>
            <a:pPr lvl="0"/>
            <a:r>
              <a:rPr lang="cs-CZ" sz="2400" dirty="0" smtClean="0"/>
              <a:t>Virtuální knihovna – 7/7, 24/24, uživatel musí být přihlášen v „kamenné“ knihovně</a:t>
            </a:r>
          </a:p>
          <a:p>
            <a:pPr lvl="0"/>
            <a:r>
              <a:rPr lang="cs-CZ" sz="2400" dirty="0" smtClean="0"/>
              <a:t>Výběr titulu, „</a:t>
            </a:r>
            <a:r>
              <a:rPr lang="cs-CZ" sz="2400" dirty="0" err="1" smtClean="0"/>
              <a:t>streaming</a:t>
            </a:r>
            <a:r>
              <a:rPr lang="cs-CZ" sz="2400" dirty="0" smtClean="0"/>
              <a:t>“ titulu, - na PC, tablet, chytrý telefon</a:t>
            </a:r>
          </a:p>
          <a:p>
            <a:pPr lvl="0"/>
            <a:r>
              <a:rPr lang="cs-CZ" sz="2400" dirty="0" smtClean="0"/>
              <a:t>Automaticky „zmizí“ na konci výpůjčního období 28 dní</a:t>
            </a:r>
          </a:p>
          <a:p>
            <a:pPr eaLnBrk="1" hangingPunct="1"/>
            <a:endParaRPr lang="cs-CZ" sz="2400" dirty="0" smtClean="0"/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- Švédsko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400" dirty="0" smtClean="0"/>
              <a:t>2012 - 90% transakcí s E-knihami – knihovny, 10% nakladatelé</a:t>
            </a:r>
          </a:p>
          <a:p>
            <a:r>
              <a:rPr lang="cs-CZ" dirty="0" smtClean="0"/>
              <a:t>Nakladatelé : „knihovny kanibalizují prodej e-knih veřejnosti“ – nespokojenost, 90% prodeje pro knihovny, návrh 3-4 měsíce „čekací doby“ pro knihovny</a:t>
            </a:r>
          </a:p>
          <a:p>
            <a:r>
              <a:rPr lang="cs-CZ" dirty="0" smtClean="0"/>
              <a:t>Nespokojené knihovny – nemají pod dohledem své výdaje za výpůjčky (omezují 5 výpůjček na osobu a týden) </a:t>
            </a:r>
          </a:p>
          <a:p>
            <a:pPr>
              <a:buNone/>
            </a:pPr>
            <a:r>
              <a:rPr lang="cs-CZ" dirty="0" smtClean="0"/>
              <a:t>Požadavek - model předplatného, výběr titulů, licence pro každý titul, omezená podle času i počtu výpůjček</a:t>
            </a:r>
          </a:p>
          <a:p>
            <a:r>
              <a:rPr lang="cs-CZ" dirty="0" smtClean="0"/>
              <a:t>Dost velký nesoulad zájmů knihoven a nakladatelů ...</a:t>
            </a:r>
          </a:p>
          <a:p>
            <a:pPr eaLnBrk="1" hangingPunct="1">
              <a:buFont typeface="Wingdings 2" pitchFamily="18" charset="2"/>
              <a:buNone/>
            </a:pPr>
            <a:endParaRPr lang="cs-CZ" dirty="0" smtClean="0">
              <a:hlinkClick r:id="rId3"/>
            </a:endParaRPr>
          </a:p>
          <a:p>
            <a:pPr eaLnBrk="1" hangingPunct="1">
              <a:buFont typeface="Wingdings 2" pitchFamily="18" charset="2"/>
              <a:buNone/>
            </a:pPr>
            <a:endParaRPr lang="cs-CZ" sz="1800" i="1" dirty="0" smtClean="0">
              <a:hlinkClick r:id="rId3"/>
            </a:endParaRPr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E-knihy ve světě – Velká Británie</a:t>
            </a:r>
            <a:endParaRPr lang="cs-CZ" dirty="0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dirty="0" smtClean="0"/>
              <a:t>Nabídka nejméně 3 platforem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OverDrive</a:t>
            </a:r>
            <a:r>
              <a:rPr lang="cs-CZ" sz="2800" b="1" dirty="0" smtClean="0"/>
              <a:t>, 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Onlline</a:t>
            </a:r>
            <a:r>
              <a:rPr lang="cs-CZ" sz="2800" b="1" dirty="0" smtClean="0"/>
              <a:t>, nabídka </a:t>
            </a:r>
            <a:r>
              <a:rPr lang="cs-CZ" sz="2800" b="1" dirty="0" err="1" smtClean="0"/>
              <a:t>Askews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Holts</a:t>
            </a:r>
            <a:endParaRPr lang="cs-CZ" sz="2800" b="1" dirty="0" smtClean="0"/>
          </a:p>
          <a:p>
            <a:r>
              <a:rPr lang="cs-CZ" sz="2800" dirty="0" smtClean="0"/>
              <a:t>Kromě toho další specializované platformy – akademická sféra atd. (EBSCO, americké </a:t>
            </a:r>
            <a:r>
              <a:rPr lang="cs-CZ" sz="2800" dirty="0" err="1" smtClean="0"/>
              <a:t>ebrary</a:t>
            </a:r>
            <a:r>
              <a:rPr lang="cs-CZ" sz="2800" dirty="0" smtClean="0"/>
              <a:t>, 3M)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pPr lvl="0"/>
            <a:r>
              <a:rPr lang="cs-CZ" sz="2800" dirty="0" smtClean="0"/>
              <a:t>2012 – 71% anglických knihoven (81 </a:t>
            </a:r>
            <a:r>
              <a:rPr lang="cs-CZ" sz="2800" dirty="0" err="1" smtClean="0"/>
              <a:t>welšských</a:t>
            </a:r>
            <a:r>
              <a:rPr lang="cs-CZ" sz="2800" dirty="0" smtClean="0"/>
              <a:t>, 57% skotských) nabízí E-knihy</a:t>
            </a:r>
          </a:p>
          <a:p>
            <a:endParaRPr lang="cs-CZ" sz="2800" dirty="0" smtClean="0"/>
          </a:p>
          <a:p>
            <a:pPr algn="r" eaLnBrk="1" hangingPunct="1">
              <a:buFont typeface="Arial" charset="0"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E-knihy  v knihovnách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z="2800" dirty="0" smtClean="0"/>
          </a:p>
          <a:p>
            <a:r>
              <a:rPr lang="cs-CZ" sz="2800" dirty="0" smtClean="0"/>
              <a:t>Půjčování e-knih v knihovnách – situace ve světě a u nás</a:t>
            </a:r>
          </a:p>
          <a:p>
            <a:endParaRPr lang="cs-CZ" sz="2800" dirty="0" smtClean="0"/>
          </a:p>
          <a:p>
            <a:r>
              <a:rPr lang="cs-CZ" sz="2800" dirty="0" smtClean="0"/>
              <a:t>Dobrá praxe …</a:t>
            </a:r>
          </a:p>
          <a:p>
            <a:endParaRPr lang="cs-CZ" sz="2800" dirty="0" smtClean="0"/>
          </a:p>
          <a:p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Německu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78080" cy="5005536"/>
          </a:xfrm>
        </p:spPr>
        <p:txBody>
          <a:bodyPr/>
          <a:lstStyle/>
          <a:p>
            <a:r>
              <a:rPr lang="cs-CZ" sz="3200" dirty="0" err="1" smtClean="0"/>
              <a:t>DiViBib</a:t>
            </a:r>
            <a:r>
              <a:rPr lang="cs-CZ" sz="3200" dirty="0" smtClean="0"/>
              <a:t> – služba </a:t>
            </a:r>
            <a:r>
              <a:rPr lang="cs-CZ" sz="3200" dirty="0" err="1" smtClean="0"/>
              <a:t>Onleihe</a:t>
            </a:r>
            <a:r>
              <a:rPr lang="cs-CZ" sz="3200" dirty="0" smtClean="0"/>
              <a:t> - </a:t>
            </a:r>
            <a:r>
              <a:rPr lang="cs-CZ" sz="3200" dirty="0" smtClean="0">
                <a:hlinkClick r:id="rId2"/>
              </a:rPr>
              <a:t>http://www.</a:t>
            </a:r>
            <a:r>
              <a:rPr lang="cs-CZ" sz="3200" dirty="0" err="1" smtClean="0">
                <a:hlinkClick r:id="rId2"/>
              </a:rPr>
              <a:t>divibib.com</a:t>
            </a:r>
            <a:endParaRPr lang="cs-CZ" sz="3200" dirty="0" smtClean="0"/>
          </a:p>
          <a:p>
            <a:r>
              <a:rPr lang="cs-CZ" sz="3200" dirty="0" err="1" smtClean="0"/>
              <a:t>zal</a:t>
            </a:r>
            <a:r>
              <a:rPr lang="cs-CZ" sz="3200" dirty="0" smtClean="0"/>
              <a:t>. 2006, </a:t>
            </a:r>
            <a:r>
              <a:rPr lang="cs-CZ" sz="3200" dirty="0" err="1" smtClean="0"/>
              <a:t>ekZ.bibliotheksservice</a:t>
            </a:r>
            <a:r>
              <a:rPr lang="cs-CZ" sz="3200" dirty="0" smtClean="0"/>
              <a:t> </a:t>
            </a:r>
            <a:r>
              <a:rPr lang="cs-CZ" sz="3200" dirty="0" err="1" smtClean="0"/>
              <a:t>GmbH</a:t>
            </a:r>
            <a:endParaRPr lang="cs-CZ" sz="3200" dirty="0" smtClean="0"/>
          </a:p>
          <a:p>
            <a:r>
              <a:rPr lang="cs-CZ" sz="3200" dirty="0" smtClean="0"/>
              <a:t>2007 - 4 pilotní knihovny, </a:t>
            </a:r>
          </a:p>
          <a:p>
            <a:r>
              <a:rPr lang="cs-CZ" sz="3200" dirty="0" smtClean="0"/>
              <a:t>2011 - 200 knihoven</a:t>
            </a:r>
          </a:p>
          <a:p>
            <a:r>
              <a:rPr lang="cs-CZ" sz="3200" dirty="0" smtClean="0"/>
              <a:t>2012 – 400 knihoven (350 německých)</a:t>
            </a:r>
          </a:p>
          <a:p>
            <a:r>
              <a:rPr lang="cs-CZ" sz="3200" dirty="0" smtClean="0"/>
              <a:t>3 miliony uživatelů, Německo, Itálie, </a:t>
            </a:r>
            <a:r>
              <a:rPr lang="cs-CZ" sz="3200" dirty="0" smtClean="0"/>
              <a:t>Švýcarsko</a:t>
            </a:r>
          </a:p>
          <a:p>
            <a:r>
              <a:rPr lang="cs-CZ" sz="3200" dirty="0" smtClean="0"/>
              <a:t>10% německých knihoven</a:t>
            </a:r>
            <a:endParaRPr lang="cs-CZ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ve Francii</a:t>
            </a:r>
          </a:p>
        </p:txBody>
      </p:sp>
      <p:sp>
        <p:nvSpPr>
          <p:cNvPr id="3789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288" y="1628775"/>
            <a:ext cx="8208962" cy="5229225"/>
          </a:xfrm>
        </p:spPr>
        <p:txBody>
          <a:bodyPr/>
          <a:lstStyle/>
          <a:p>
            <a:pPr eaLnBrk="1" hangingPunct="1"/>
            <a:r>
              <a:rPr lang="cs-CZ" dirty="0" smtClean="0"/>
              <a:t>Pro knihovny prostřednictvím velkých el. knihkupectví -  </a:t>
            </a:r>
            <a:r>
              <a:rPr lang="cs-CZ" sz="2800" i="1" dirty="0" err="1" smtClean="0"/>
              <a:t>Numilog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Cyberlibris</a:t>
            </a:r>
            <a:r>
              <a:rPr lang="cs-CZ" sz="2800" i="1" dirty="0" smtClean="0"/>
              <a:t>- </a:t>
            </a:r>
            <a:r>
              <a:rPr lang="cs-CZ" sz="2800" i="1" dirty="0" err="1" smtClean="0"/>
              <a:t>Bibliovox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Immatériel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Harmatheque</a:t>
            </a:r>
            <a:endParaRPr lang="cs-CZ" sz="2800" i="1" dirty="0" smtClean="0"/>
          </a:p>
          <a:p>
            <a:pPr eaLnBrk="1" hangingPunct="1"/>
            <a:r>
              <a:rPr lang="cs-CZ" dirty="0" smtClean="0"/>
              <a:t>V současnosti – více než 20 veřejných knihoven</a:t>
            </a:r>
          </a:p>
          <a:p>
            <a:pPr eaLnBrk="1" hangingPunct="1"/>
            <a:r>
              <a:rPr lang="cs-CZ" dirty="0" smtClean="0"/>
              <a:t>Registrovaní uživatelé knihovny si mohou půjčit předem určený počet E-knih na omezenou dobu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sz="2800" dirty="0" smtClean="0"/>
              <a:t>	</a:t>
            </a:r>
            <a:r>
              <a:rPr lang="cs-CZ" sz="2400" dirty="0" smtClean="0">
                <a:hlinkClick r:id="rId2"/>
              </a:rPr>
              <a:t>http://www.</a:t>
            </a:r>
            <a:r>
              <a:rPr lang="cs-CZ" sz="2400" dirty="0" err="1" smtClean="0">
                <a:hlinkClick r:id="rId2"/>
              </a:rPr>
              <a:t>enssib.fr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bibliotheque</a:t>
            </a:r>
            <a:r>
              <a:rPr lang="cs-CZ" sz="2400" dirty="0" smtClean="0">
                <a:hlinkClick r:id="rId2"/>
              </a:rPr>
              <a:t>-</a:t>
            </a:r>
            <a:r>
              <a:rPr lang="cs-CZ" sz="2400" dirty="0" err="1" smtClean="0">
                <a:hlinkClick r:id="rId2"/>
              </a:rPr>
              <a:t>numerique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document</a:t>
            </a:r>
            <a:r>
              <a:rPr lang="cs-CZ" sz="2400" dirty="0" smtClean="0">
                <a:hlinkClick r:id="rId2"/>
              </a:rPr>
              <a:t>-49503</a:t>
            </a:r>
            <a:endParaRPr lang="cs-CZ" sz="2400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064" cy="5410200"/>
          </a:xfrm>
        </p:spPr>
        <p:txBody>
          <a:bodyPr/>
          <a:lstStyle/>
          <a:p>
            <a:r>
              <a:rPr lang="cs-CZ" sz="2800" dirty="0" smtClean="0"/>
              <a:t>Nejrozvinutější nabídka e-knih pro knihovny </a:t>
            </a:r>
            <a:r>
              <a:rPr lang="cs-CZ" sz="2800" dirty="0" err="1" smtClean="0"/>
              <a:t>OverDrive</a:t>
            </a:r>
            <a:r>
              <a:rPr lang="cs-CZ" sz="2800" dirty="0" smtClean="0"/>
              <a:t>, stejně tak rozvinutý trh se čtečkami,  Amazon</a:t>
            </a:r>
          </a:p>
          <a:p>
            <a:r>
              <a:rPr lang="cs-CZ" sz="2800" dirty="0" smtClean="0"/>
              <a:t>82% amerických knihoven nabízí zdarma půjčování E-knih</a:t>
            </a:r>
          </a:p>
          <a:p>
            <a:r>
              <a:rPr lang="cs-CZ" sz="2800" dirty="0" smtClean="0"/>
              <a:t>1 600 knihoven v Kanadě, 16 5000 knihoven v USA</a:t>
            </a:r>
          </a:p>
          <a:p>
            <a:endParaRPr lang="cs-CZ" sz="2800" dirty="0" smtClean="0"/>
          </a:p>
          <a:p>
            <a:r>
              <a:rPr lang="cs-CZ" sz="2400" dirty="0" smtClean="0"/>
              <a:t>12% čtenářů e-knih si v r. 2011 půjčilo E-knihu v knihovně</a:t>
            </a:r>
          </a:p>
          <a:p>
            <a:r>
              <a:rPr lang="cs-CZ" sz="2400" dirty="0" smtClean="0"/>
              <a:t> 58% uživatelů knihoven ignoruje nabídku E-výpůjčky </a:t>
            </a:r>
          </a:p>
          <a:p>
            <a:pPr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E-knihy v </a:t>
            </a:r>
            <a:r>
              <a:rPr lang="cs-CZ" smtClean="0"/>
              <a:t>USA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sz="2800" b="1" dirty="0" err="1" smtClean="0"/>
              <a:t>OverDrive</a:t>
            </a:r>
            <a:r>
              <a:rPr lang="cs-CZ" sz="2800" dirty="0" smtClean="0"/>
              <a:t> – 90% trhu</a:t>
            </a:r>
          </a:p>
          <a:p>
            <a:pPr>
              <a:buNone/>
            </a:pPr>
            <a:r>
              <a:rPr lang="cs-CZ" sz="2800" dirty="0" smtClean="0"/>
              <a:t>Ceny – podle velikosti sídla, ca 1 500 USD -13 000 USD za rok</a:t>
            </a:r>
          </a:p>
          <a:p>
            <a:pPr>
              <a:buNone/>
            </a:pPr>
            <a:r>
              <a:rPr lang="cs-CZ" sz="2800" dirty="0" smtClean="0"/>
              <a:t>Smlouvy na 3-4 roky, další roční poplatky</a:t>
            </a:r>
          </a:p>
          <a:p>
            <a:pPr>
              <a:buNone/>
            </a:pPr>
            <a:r>
              <a:rPr lang="cs-CZ" sz="2800" b="1" dirty="0" smtClean="0"/>
              <a:t>3M </a:t>
            </a:r>
            <a:r>
              <a:rPr lang="cs-CZ" sz="2800" b="1" dirty="0" err="1" smtClean="0"/>
              <a:t>Cloud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2012 – </a:t>
            </a:r>
            <a:r>
              <a:rPr lang="cs-CZ" sz="2800" dirty="0" smtClean="0"/>
              <a:t>250 000 titulů</a:t>
            </a:r>
          </a:p>
          <a:p>
            <a:pPr>
              <a:buNone/>
            </a:pPr>
            <a:r>
              <a:rPr lang="cs-CZ" sz="2800" b="1" dirty="0" smtClean="0"/>
              <a:t>Public </a:t>
            </a:r>
            <a:r>
              <a:rPr lang="cs-CZ" sz="2800" b="1" dirty="0" err="1" smtClean="0"/>
              <a:t>Library</a:t>
            </a:r>
            <a:r>
              <a:rPr lang="cs-CZ" sz="2800" b="1" dirty="0" smtClean="0"/>
              <a:t> Online</a:t>
            </a:r>
          </a:p>
          <a:p>
            <a:pPr>
              <a:buNone/>
            </a:pPr>
            <a:r>
              <a:rPr lang="cs-CZ" sz="2800" b="1" dirty="0" smtClean="0"/>
              <a:t>EBSCO </a:t>
            </a:r>
            <a:r>
              <a:rPr lang="cs-CZ" sz="2800" b="1" dirty="0" err="1" smtClean="0"/>
              <a:t>Publishing</a:t>
            </a:r>
            <a:endParaRPr lang="cs-CZ" sz="2800" b="1" dirty="0" smtClean="0"/>
          </a:p>
          <a:p>
            <a:pPr>
              <a:buNone/>
            </a:pPr>
            <a:r>
              <a:rPr lang="cs-CZ" sz="2800" b="1" dirty="0" err="1" smtClean="0"/>
              <a:t>Ebrary</a:t>
            </a:r>
            <a:endParaRPr lang="cs-CZ" sz="2800" b="1" dirty="0" smtClean="0"/>
          </a:p>
          <a:p>
            <a:pPr>
              <a:buNone/>
            </a:pPr>
            <a:r>
              <a:rPr lang="cs-CZ" sz="2800" b="1" dirty="0" err="1" smtClean="0"/>
              <a:t>Bilbary</a:t>
            </a:r>
            <a:endParaRPr lang="cs-CZ" sz="2800" b="1" dirty="0" smtClean="0"/>
          </a:p>
          <a:p>
            <a:pPr>
              <a:buNone/>
            </a:pPr>
            <a:endParaRPr lang="cs-CZ" sz="2800" dirty="0" smtClean="0"/>
          </a:p>
          <a:p>
            <a:pPr algn="r" eaLnBrk="1" hangingPunct="1"/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cs-CZ" sz="4400" dirty="0" smtClean="0"/>
              <a:t>E-knihy</a:t>
            </a:r>
            <a:r>
              <a:rPr lang="cs-CZ" dirty="0" smtClean="0"/>
              <a:t> u nás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pPr>
              <a:buNone/>
            </a:pPr>
            <a:r>
              <a:rPr lang="cs-CZ" sz="3600" dirty="0" smtClean="0"/>
              <a:t>Volně šiřitelné</a:t>
            </a:r>
          </a:p>
          <a:p>
            <a:pPr>
              <a:buNone/>
            </a:pPr>
            <a:endParaRPr lang="cs-CZ" sz="3600" dirty="0" smtClean="0"/>
          </a:p>
          <a:p>
            <a:pPr>
              <a:buNone/>
            </a:pPr>
            <a:r>
              <a:rPr lang="cs-CZ" sz="3600" dirty="0" smtClean="0"/>
              <a:t>Národní digitální knihovna – </a:t>
            </a:r>
            <a:r>
              <a:rPr lang="cs-CZ" sz="3600" dirty="0" err="1" smtClean="0"/>
              <a:t>Manuscriptorium</a:t>
            </a:r>
            <a:r>
              <a:rPr lang="cs-CZ" sz="3600" dirty="0" smtClean="0"/>
              <a:t>, Kramerius, NDK</a:t>
            </a:r>
          </a:p>
          <a:p>
            <a:pPr>
              <a:buNone/>
            </a:pPr>
            <a:r>
              <a:rPr lang="cs-CZ" sz="3600" dirty="0" err="1" smtClean="0"/>
              <a:t>Europeana</a:t>
            </a:r>
            <a:endParaRPr lang="cs-CZ" sz="3600" dirty="0" smtClean="0"/>
          </a:p>
          <a:p>
            <a:pPr>
              <a:buNone/>
            </a:pPr>
            <a:r>
              <a:rPr lang="cs-CZ" sz="3600" dirty="0" err="1" smtClean="0"/>
              <a:t>GoogleBooks</a:t>
            </a: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Manuscriptorium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Typ digitální knihovny</a:t>
            </a:r>
          </a:p>
          <a:p>
            <a:r>
              <a:rPr lang="cs-CZ" dirty="0" smtClean="0"/>
              <a:t>Součást Národní digitální knihovny (NDK)</a:t>
            </a:r>
          </a:p>
          <a:p>
            <a:r>
              <a:rPr lang="cs-CZ" dirty="0" smtClean="0"/>
              <a:t>zprostředkovává, uchovává a poskytuje uživatelům digitální verze dokumentů, jako jsou zejména vzácné rukopisy, staré tisky, mapy</a:t>
            </a:r>
          </a:p>
          <a:p>
            <a:r>
              <a:rPr lang="cs-CZ" dirty="0" smtClean="0"/>
              <a:t>digitální knihovna – katalog (vyhledávání)</a:t>
            </a:r>
          </a:p>
          <a:p>
            <a:r>
              <a:rPr lang="cs-CZ" dirty="0" smtClean="0"/>
              <a:t>Data v rámci </a:t>
            </a:r>
            <a:r>
              <a:rPr lang="cs-CZ" dirty="0" err="1" smtClean="0"/>
              <a:t>Manuscriptoria</a:t>
            </a:r>
            <a:r>
              <a:rPr lang="cs-CZ" dirty="0" smtClean="0"/>
              <a:t> -  obsahovat technické informace o dokumentu (</a:t>
            </a:r>
            <a:r>
              <a:rPr lang="cs-CZ" dirty="0" err="1" smtClean="0"/>
              <a:t>metadata</a:t>
            </a:r>
            <a:r>
              <a:rPr lang="cs-CZ" dirty="0" smtClean="0"/>
              <a:t> apod.), věrohodná a v kvalitní podobě, kompatibilní (standardy) </a:t>
            </a:r>
          </a:p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manuscriptorium.com</a:t>
            </a:r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Kramerius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projekt na záchranu </a:t>
            </a:r>
            <a:r>
              <a:rPr lang="cs-CZ" dirty="0" err="1" smtClean="0"/>
              <a:t>bohemikálních</a:t>
            </a:r>
            <a:r>
              <a:rPr lang="cs-CZ" dirty="0" smtClean="0"/>
              <a:t> dokumentů 19. století, koordinátorem je Národní knihovna ČR.</a:t>
            </a:r>
          </a:p>
          <a:p>
            <a:r>
              <a:rPr lang="cs-CZ" dirty="0" smtClean="0"/>
              <a:t>Podprogram programu VISK (Veřejné informační služby knihoven) - Národní program </a:t>
            </a:r>
            <a:r>
              <a:rPr lang="cs-CZ" dirty="0" err="1" smtClean="0"/>
              <a:t>mikrofilmování</a:t>
            </a:r>
            <a:r>
              <a:rPr lang="cs-CZ" dirty="0" smtClean="0"/>
              <a:t> a digitálního zpřístupňování dokumentů ohrožených degradací kyselého papíru – Kramerius</a:t>
            </a:r>
          </a:p>
          <a:p>
            <a:r>
              <a:rPr lang="cs-CZ" dirty="0" smtClean="0"/>
              <a:t>open-</a:t>
            </a:r>
            <a:r>
              <a:rPr lang="cs-CZ" dirty="0" err="1" smtClean="0"/>
              <a:t>source</a:t>
            </a:r>
            <a:r>
              <a:rPr lang="cs-CZ" dirty="0" smtClean="0"/>
              <a:t> program na bázi licence GNU GPL, který slouží pro prezentaci dokumentů na lokálních sítí a internetu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Kramerius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29566" cy="4981596"/>
          </a:xfrm>
        </p:spPr>
        <p:txBody>
          <a:bodyPr/>
          <a:lstStyle/>
          <a:p>
            <a:r>
              <a:rPr lang="cs-CZ" dirty="0" smtClean="0"/>
              <a:t>V ČR 30 instalací Krameria</a:t>
            </a:r>
          </a:p>
          <a:p>
            <a:r>
              <a:rPr lang="cs-CZ" dirty="0" smtClean="0"/>
              <a:t>NK - více než 8 milionů naskenovaných stran plných textů periodik a monografií</a:t>
            </a:r>
          </a:p>
          <a:p>
            <a:r>
              <a:rPr lang="cs-CZ" dirty="0" smtClean="0"/>
              <a:t>dokumenty v češtině, v německém a ruském jazyce.</a:t>
            </a:r>
          </a:p>
          <a:p>
            <a:r>
              <a:rPr lang="cs-CZ" dirty="0" smtClean="0"/>
              <a:t>koordinace při digitalizaci (Národní knihovna ČR a Knihovna Akademie věd ČR)  - webová aplikace </a:t>
            </a:r>
            <a:r>
              <a:rPr lang="cs-CZ" b="1" dirty="0" smtClean="0"/>
              <a:t>Registr digitalizace</a:t>
            </a:r>
          </a:p>
          <a:p>
            <a:r>
              <a:rPr lang="cs-CZ" dirty="0" smtClean="0">
                <a:hlinkClick r:id="rId2"/>
              </a:rPr>
              <a:t>http://cs.wikipedia.org/wiki/Syst%C3%A9m_Kramerius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hlinkClick r:id="rId3"/>
              </a:rPr>
              <a:t>http://kramerius.cbvk.cz:8080/search/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hlinkClick r:id="rId4"/>
              </a:rPr>
              <a:t>http://kramerius.nkp.cz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digitální knihovna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ndk.cz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Kramerius 4 v projektu NDK NK ČR zobrazuje téměř 22 miliónů stran ve více než 82 000 monografiích a 900 periodicích.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Europeana</a:t>
            </a:r>
            <a:r>
              <a:rPr lang="cs-CZ" dirty="0" smtClean="0"/>
              <a:t> – evropská digitální knihovna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01004" cy="5124472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http://www.europeana.eu/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2008 – první návrh projektu</a:t>
            </a:r>
          </a:p>
          <a:p>
            <a:r>
              <a:rPr lang="cs-CZ" dirty="0" smtClean="0"/>
              <a:t>propojuje přístup k dokumentům uchovávaným ve sbírkách evropských muzeí, knihoven, archivů a audiovizuálních sbírek</a:t>
            </a:r>
          </a:p>
          <a:p>
            <a:r>
              <a:rPr lang="cs-CZ" dirty="0" smtClean="0"/>
              <a:t>Portál – </a:t>
            </a:r>
            <a:r>
              <a:rPr lang="cs-CZ" dirty="0" err="1" smtClean="0"/>
              <a:t>tj</a:t>
            </a:r>
            <a:r>
              <a:rPr lang="cs-CZ" dirty="0" smtClean="0"/>
              <a:t> cílem není digitalizovat kulturní historický obsah, ale zpřístupnit jej z jiných zdrojů</a:t>
            </a:r>
          </a:p>
          <a:p>
            <a:r>
              <a:rPr lang="cs-CZ" sz="2000" dirty="0" smtClean="0"/>
              <a:t>projekt Kongresové knihovny </a:t>
            </a:r>
            <a:r>
              <a:rPr lang="cs-CZ" sz="2000" dirty="0" err="1" smtClean="0">
                <a:hlinkClick r:id="rId3"/>
              </a:rPr>
              <a:t>American</a:t>
            </a:r>
            <a:r>
              <a:rPr lang="cs-CZ" sz="2000" dirty="0" smtClean="0">
                <a:hlinkClick r:id="rId3"/>
              </a:rPr>
              <a:t> </a:t>
            </a:r>
            <a:r>
              <a:rPr lang="cs-CZ" sz="2000" dirty="0" err="1" smtClean="0">
                <a:hlinkClick r:id="rId3"/>
              </a:rPr>
              <a:t>Memory</a:t>
            </a:r>
            <a:r>
              <a:rPr lang="cs-CZ" sz="2000" dirty="0" smtClean="0">
                <a:hlinkClick r:id="rId3"/>
              </a:rPr>
              <a:t> </a:t>
            </a:r>
            <a:r>
              <a:rPr lang="cs-CZ" sz="2000" dirty="0" err="1" smtClean="0">
                <a:hlinkClick r:id="rId3"/>
              </a:rPr>
              <a:t>Programme</a:t>
            </a:r>
            <a:r>
              <a:rPr lang="cs-CZ" sz="2000" dirty="0" smtClean="0"/>
              <a:t>, který zpřístupňuje ve více jak 120 tematických sbírkách dokumenty týkající se historie amerického kontinentu</a:t>
            </a:r>
            <a:r>
              <a:rPr lang="cs-CZ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 Půjčování e-knih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600" dirty="0" smtClean="0"/>
              <a:t>půjčování e-knih v JVK - zkušenosti</a:t>
            </a:r>
          </a:p>
          <a:p>
            <a:r>
              <a:rPr lang="cs-CZ" sz="3600" dirty="0" err="1" smtClean="0"/>
              <a:t>eReading</a:t>
            </a:r>
            <a:r>
              <a:rPr lang="cs-CZ" sz="3600" dirty="0" smtClean="0"/>
              <a:t>, </a:t>
            </a:r>
            <a:r>
              <a:rPr lang="cs-CZ" sz="3600" dirty="0" err="1" smtClean="0"/>
              <a:t>Flexibooks</a:t>
            </a:r>
            <a:endParaRPr lang="cs-CZ" sz="3600" dirty="0" smtClean="0"/>
          </a:p>
          <a:p>
            <a:pPr>
              <a:buNone/>
            </a:pPr>
            <a:endParaRPr lang="cs-CZ" sz="3600" dirty="0" smtClean="0"/>
          </a:p>
          <a:p>
            <a:endParaRPr lang="cs-CZ" sz="3600" dirty="0" smtClean="0"/>
          </a:p>
          <a:p>
            <a:endParaRPr lang="cs-CZ" sz="3600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642918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Googlebooks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http://books.google.cz/</a:t>
            </a:r>
            <a:endParaRPr lang="cs-CZ" dirty="0" smtClean="0"/>
          </a:p>
          <a:p>
            <a:r>
              <a:rPr lang="cs-CZ" dirty="0" smtClean="0"/>
              <a:t>jeden z projektů firmy </a:t>
            </a:r>
            <a:r>
              <a:rPr lang="cs-CZ" dirty="0" err="1" smtClean="0"/>
              <a:t>Google</a:t>
            </a:r>
            <a:endParaRPr lang="cs-CZ" dirty="0" smtClean="0"/>
          </a:p>
          <a:p>
            <a:r>
              <a:rPr lang="cs-CZ" dirty="0" smtClean="0"/>
              <a:t>Vyhledávání informací mimo internet – na knihy a časopisy v papírové podobě</a:t>
            </a:r>
          </a:p>
          <a:p>
            <a:r>
              <a:rPr lang="cs-CZ" dirty="0" smtClean="0"/>
              <a:t>Skenování knih uložených v partnerských knihovnách, uložení, vyhledávaní</a:t>
            </a:r>
          </a:p>
          <a:p>
            <a:r>
              <a:rPr lang="cs-CZ" dirty="0" smtClean="0"/>
              <a:t>U volných děl – stažení (</a:t>
            </a:r>
            <a:r>
              <a:rPr lang="cs-CZ" dirty="0" err="1" smtClean="0"/>
              <a:t>pdf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Googlebooks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http://books.google.cz/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Fakta a fikce:</a:t>
            </a:r>
          </a:p>
          <a:p>
            <a:r>
              <a:rPr lang="cs-CZ" dirty="0" smtClean="0"/>
              <a:t>http://books.google.cz/intl/cs/googlebooks/facts.html</a:t>
            </a:r>
          </a:p>
          <a:p>
            <a:r>
              <a:rPr lang="cs-CZ" dirty="0" smtClean="0"/>
              <a:t>http://books.google.cz/intl/cs/googlebooks/history.html</a:t>
            </a:r>
          </a:p>
          <a:p>
            <a:r>
              <a:rPr lang="cs-CZ" b="1" dirty="0" err="1" smtClean="0"/>
              <a:t>Google</a:t>
            </a:r>
            <a:r>
              <a:rPr lang="cs-CZ" b="1" dirty="0" smtClean="0"/>
              <a:t> </a:t>
            </a:r>
            <a:r>
              <a:rPr lang="cs-CZ" b="1" dirty="0" err="1" smtClean="0"/>
              <a:t>Books</a:t>
            </a:r>
            <a:r>
              <a:rPr lang="cs-CZ" b="1" dirty="0" smtClean="0"/>
              <a:t> </a:t>
            </a:r>
            <a:r>
              <a:rPr lang="cs-CZ" b="1" dirty="0" err="1" smtClean="0"/>
              <a:t>Library</a:t>
            </a:r>
            <a:r>
              <a:rPr lang="cs-CZ" b="1" dirty="0" smtClean="0"/>
              <a:t> Project</a:t>
            </a:r>
          </a:p>
          <a:p>
            <a:r>
              <a:rPr lang="en-US" dirty="0" smtClean="0"/>
              <a:t>http://cs.wikisource.org/wiki/N%C3%A1pov%C4%9Bda:Jak_na_Google_Books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eBookEater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http://www.</a:t>
            </a:r>
            <a:r>
              <a:rPr lang="cs-CZ" dirty="0" err="1" smtClean="0"/>
              <a:t>ebookeater.cz</a:t>
            </a:r>
            <a:r>
              <a:rPr lang="cs-CZ" dirty="0" smtClean="0"/>
              <a:t>/</a:t>
            </a:r>
          </a:p>
          <a:p>
            <a:r>
              <a:rPr lang="cs-CZ" dirty="0" smtClean="0"/>
              <a:t>internetová platforma, šance publikovat všem autorům, bez nakladatelů</a:t>
            </a:r>
          </a:p>
          <a:p>
            <a:r>
              <a:rPr lang="cs-CZ" dirty="0" smtClean="0"/>
              <a:t>autoři zde mohou svá díla bezplatně publikovat a čtenáři naopak volně stahovat a hodnotit</a:t>
            </a:r>
          </a:p>
          <a:p>
            <a:r>
              <a:rPr lang="cs-CZ" dirty="0" smtClean="0"/>
              <a:t>Všechny služby portálu jsou zdarma pro autory i čtenáře bez jakýchkoliv výjimek</a:t>
            </a:r>
          </a:p>
          <a:p>
            <a:r>
              <a:rPr lang="cs-CZ" dirty="0" smtClean="0"/>
              <a:t>486 autorů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E-knihy u nás - MKP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Městská knihovna v Praze</a:t>
            </a:r>
          </a:p>
          <a:p>
            <a:r>
              <a:rPr lang="cs-CZ" dirty="0" smtClean="0"/>
              <a:t>E-knihovna</a:t>
            </a:r>
          </a:p>
          <a:p>
            <a:r>
              <a:rPr lang="en-US" dirty="0" smtClean="0">
                <a:hlinkClick r:id="rId2"/>
              </a:rPr>
              <a:t>http://www.mlp.cz/cz/projekty/e-knihovna/</a:t>
            </a:r>
            <a:endParaRPr lang="cs-CZ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 MKP http://www.</a:t>
            </a:r>
            <a:r>
              <a:rPr lang="cs-CZ" dirty="0" err="1" smtClean="0"/>
              <a:t>mlp.cz</a:t>
            </a:r>
            <a:r>
              <a:rPr lang="cs-CZ" dirty="0" smtClean="0"/>
              <a:t>/</a:t>
            </a:r>
            <a:r>
              <a:rPr lang="cs-CZ" dirty="0" err="1" smtClean="0"/>
              <a:t>cz</a:t>
            </a:r>
            <a:r>
              <a:rPr lang="cs-CZ" dirty="0" smtClean="0"/>
              <a:t>/projekty/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767" y="1447800"/>
            <a:ext cx="2245784" cy="51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E-knihy u nás - další volné knihy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endParaRPr lang="cs-CZ" dirty="0" smtClean="0"/>
          </a:p>
          <a:p>
            <a:pPr lvl="0"/>
            <a:r>
              <a:rPr lang="cs-CZ" dirty="0" smtClean="0">
                <a:hlinkClick r:id="rId2"/>
              </a:rPr>
              <a:t>http://eknihy.knihovna.cz/</a:t>
            </a:r>
            <a:r>
              <a:rPr lang="cs-CZ" dirty="0" smtClean="0"/>
              <a:t>    – KISK</a:t>
            </a:r>
          </a:p>
          <a:p>
            <a:pPr lvl="0">
              <a:buNone/>
            </a:pPr>
            <a:endParaRPr lang="cs-CZ" dirty="0" smtClean="0"/>
          </a:p>
          <a:p>
            <a:pPr lvl="0">
              <a:buNone/>
            </a:pPr>
            <a:r>
              <a:rPr lang="cs-CZ" dirty="0" smtClean="0"/>
              <a:t>Další odkazy…</a:t>
            </a:r>
          </a:p>
          <a:p>
            <a:pPr lvl="0"/>
            <a:endParaRPr lang="cs-CZ" dirty="0" smtClean="0"/>
          </a:p>
          <a:p>
            <a:pPr lvl="0"/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ceskaskola.cz</a:t>
            </a:r>
            <a:r>
              <a:rPr lang="cs-CZ" dirty="0" smtClean="0">
                <a:hlinkClick r:id="rId3"/>
              </a:rPr>
              <a:t>/2014/10/e-knihy-pro-knihovny.</a:t>
            </a:r>
            <a:r>
              <a:rPr lang="cs-CZ" dirty="0" err="1" smtClean="0">
                <a:hlinkClick r:id="rId3"/>
              </a:rPr>
              <a:t>html</a:t>
            </a:r>
            <a:endParaRPr lang="cs-CZ" dirty="0" smtClean="0"/>
          </a:p>
          <a:p>
            <a:pPr lvl="0">
              <a:buNone/>
            </a:pPr>
            <a:endParaRPr lang="cs-CZ" dirty="0" smtClean="0"/>
          </a:p>
          <a:p>
            <a:pPr lvl="0"/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volné knihy - inspirace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Ostrava - MSVK</a:t>
            </a:r>
          </a:p>
          <a:p>
            <a:endParaRPr lang="cs-CZ" dirty="0" smtClean="0"/>
          </a:p>
          <a:p>
            <a:pPr lvl="0"/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svkos.cz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elektronicke</a:t>
            </a:r>
            <a:r>
              <a:rPr lang="cs-CZ" dirty="0" smtClean="0">
                <a:hlinkClick r:id="rId2"/>
              </a:rPr>
              <a:t>-zdroje/</a:t>
            </a:r>
            <a:r>
              <a:rPr lang="cs-CZ" dirty="0" err="1" smtClean="0">
                <a:hlinkClick r:id="rId2"/>
              </a:rPr>
              <a:t>databaze</a:t>
            </a:r>
            <a:r>
              <a:rPr lang="cs-CZ" dirty="0" smtClean="0">
                <a:hlinkClick r:id="rId2"/>
              </a:rPr>
              <a:t>-</a:t>
            </a:r>
            <a:r>
              <a:rPr lang="cs-CZ" dirty="0" err="1" smtClean="0">
                <a:hlinkClick r:id="rId2"/>
              </a:rPr>
              <a:t>vytvarene</a:t>
            </a:r>
            <a:r>
              <a:rPr lang="cs-CZ" dirty="0" smtClean="0">
                <a:hlinkClick r:id="rId2"/>
              </a:rPr>
              <a:t>-v-</a:t>
            </a:r>
            <a:r>
              <a:rPr lang="cs-CZ" dirty="0" err="1" smtClean="0">
                <a:hlinkClick r:id="rId2"/>
              </a:rPr>
              <a:t>msvk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clanek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regionalni</a:t>
            </a:r>
            <a:r>
              <a:rPr lang="cs-CZ" dirty="0" smtClean="0">
                <a:hlinkClick r:id="rId2"/>
              </a:rPr>
              <a:t>-e-knihy/</a:t>
            </a:r>
            <a:endParaRPr lang="cs-CZ" dirty="0" smtClean="0"/>
          </a:p>
          <a:p>
            <a:pPr lvl="0">
              <a:buNone/>
            </a:pPr>
            <a:endParaRPr lang="cs-CZ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tedy knihovny mohou?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06072" cy="5077544"/>
          </a:xfrm>
        </p:spPr>
        <p:txBody>
          <a:bodyPr/>
          <a:lstStyle/>
          <a:p>
            <a:r>
              <a:rPr lang="cs-CZ" dirty="0" smtClean="0"/>
              <a:t>Půjčovat čtečky</a:t>
            </a:r>
          </a:p>
          <a:p>
            <a:r>
              <a:rPr lang="cs-CZ" dirty="0" smtClean="0"/>
              <a:t>na čtečkách nabízet legálně pořízené knihy </a:t>
            </a:r>
          </a:p>
          <a:p>
            <a:pPr lvl="1"/>
            <a:r>
              <a:rPr lang="cs-CZ" dirty="0" smtClean="0"/>
              <a:t>Prezenčně</a:t>
            </a:r>
          </a:p>
          <a:p>
            <a:pPr lvl="1"/>
            <a:r>
              <a:rPr lang="cs-CZ" dirty="0" smtClean="0"/>
              <a:t>Absenčně na základě licenční smlouvy</a:t>
            </a:r>
          </a:p>
          <a:p>
            <a:r>
              <a:rPr lang="cs-CZ" dirty="0" smtClean="0"/>
              <a:t>Informovat o trhu s </a:t>
            </a:r>
            <a:r>
              <a:rPr lang="cs-CZ" dirty="0" err="1" smtClean="0"/>
              <a:t>eknihami</a:t>
            </a:r>
            <a:endParaRPr lang="cs-CZ" dirty="0" smtClean="0"/>
          </a:p>
          <a:p>
            <a:r>
              <a:rPr lang="cs-CZ" dirty="0" smtClean="0"/>
              <a:t>Nabízet odkazy na legální e-knihy</a:t>
            </a:r>
          </a:p>
          <a:p>
            <a:endParaRPr lang="cs-CZ" dirty="0" smtClean="0"/>
          </a:p>
          <a:p>
            <a:r>
              <a:rPr lang="cs-CZ" dirty="0" smtClean="0"/>
              <a:t>Digitalizovat regionální literaturu</a:t>
            </a:r>
          </a:p>
          <a:p>
            <a:r>
              <a:rPr lang="cs-CZ" dirty="0" smtClean="0"/>
              <a:t>Podpořit místní autory</a:t>
            </a:r>
          </a:p>
          <a:p>
            <a:endParaRPr lang="cs-CZ" dirty="0" smtClean="0"/>
          </a:p>
          <a:p>
            <a:r>
              <a:rPr lang="cs-CZ" dirty="0" smtClean="0"/>
              <a:t> půjčovat e-knihy jen na základě licenční smlouvy!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knihovny u nás mohou?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Prezentace ing. J. Pavlíka, UK Praha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http://www.</a:t>
            </a:r>
            <a:r>
              <a:rPr lang="cs-CZ" dirty="0" err="1" smtClean="0"/>
              <a:t>slideshare.net</a:t>
            </a:r>
            <a:r>
              <a:rPr lang="cs-CZ" dirty="0" smtClean="0"/>
              <a:t>/jpavlik88/jp4sdruk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odnadpis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7632700" cy="1752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3000" dirty="0" smtClean="0"/>
              <a:t>Zuzana Hájková</a:t>
            </a:r>
          </a:p>
          <a:p>
            <a:pPr eaLnBrk="1" hangingPunct="1">
              <a:buFont typeface="Arial" charset="0"/>
              <a:buNone/>
            </a:pPr>
            <a:endParaRPr lang="cs-CZ" sz="3000" dirty="0" smtClean="0"/>
          </a:p>
        </p:txBody>
      </p:sp>
      <p:sp>
        <p:nvSpPr>
          <p:cNvPr id="3075" name="Nadpis 1"/>
          <p:cNvSpPr>
            <a:spLocks noGrp="1"/>
          </p:cNvSpPr>
          <p:nvPr>
            <p:ph type="ctrTitle"/>
          </p:nvPr>
        </p:nvSpPr>
        <p:spPr>
          <a:xfrm>
            <a:off x="500063" y="1214438"/>
            <a:ext cx="8329612" cy="2143125"/>
          </a:xfrm>
        </p:spPr>
        <p:txBody>
          <a:bodyPr/>
          <a:lstStyle/>
          <a:p>
            <a:pPr eaLnBrk="1" hangingPunct="1"/>
            <a:r>
              <a:rPr lang="cs-CZ" dirty="0" smtClean="0"/>
              <a:t>Půjčování e-knih </a:t>
            </a:r>
            <a:br>
              <a:rPr lang="cs-CZ" dirty="0" smtClean="0"/>
            </a:br>
            <a:r>
              <a:rPr lang="cs-CZ" dirty="0" smtClean="0"/>
              <a:t>v Jihočeské vědecké knihovně</a:t>
            </a:r>
            <a:br>
              <a:rPr lang="cs-CZ" dirty="0" smtClean="0"/>
            </a:br>
            <a:r>
              <a:rPr lang="cs-CZ" dirty="0" smtClean="0"/>
              <a:t> v Českých Budějovicích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805488"/>
            <a:ext cx="936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 v TDKIV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>
                <a:solidFill>
                  <a:schemeClr val="bg1">
                    <a:lumMod val="50000"/>
                  </a:schemeClr>
                </a:solidFill>
              </a:rPr>
              <a:t>Kniha v digitální podobě, tedy vytvořená na počítači nebo převedená do digitální podoby.</a:t>
            </a:r>
          </a:p>
          <a:p>
            <a:pPr>
              <a:defRPr/>
            </a:pPr>
            <a:r>
              <a:rPr lang="cs-CZ" sz="3200" dirty="0" smtClean="0">
                <a:solidFill>
                  <a:srgbClr val="0070C0"/>
                </a:solidFill>
              </a:rPr>
              <a:t>Jednoúčelové fyzické přenosné zařízení umožňující jednoduchou manipulaci s textem dokumentu (nahrávání, čtení, vytváření poznámek apod.).</a:t>
            </a:r>
          </a:p>
          <a:p>
            <a:pPr>
              <a:defRPr/>
            </a:pPr>
            <a:r>
              <a:rPr lang="cs-CZ" sz="3200" dirty="0" smtClean="0">
                <a:solidFill>
                  <a:schemeClr val="bg1">
                    <a:lumMod val="50000"/>
                  </a:schemeClr>
                </a:solidFill>
              </a:rPr>
              <a:t>Elektronickou knihou se někdy rozumí kniha v digitální podobě vydaná na fyzickém nosiči (např. na CD-ROM).</a:t>
            </a:r>
            <a:endParaRPr lang="cs-CZ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JVK ČB - vývoj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459788" cy="31146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2800" smtClean="0"/>
              <a:t>Půjčování čteček v JVK</a:t>
            </a:r>
          </a:p>
          <a:p>
            <a:pPr eaLnBrk="1" hangingPunct="1"/>
            <a:r>
              <a:rPr lang="cs-CZ" smtClean="0"/>
              <a:t>od ledna 2011</a:t>
            </a:r>
          </a:p>
          <a:p>
            <a:pPr eaLnBrk="1" hangingPunct="1"/>
            <a:r>
              <a:rPr lang="cs-CZ" smtClean="0"/>
              <a:t>4 druhy čteček:  Amazon</a:t>
            </a:r>
            <a:r>
              <a:rPr lang="sv-SE" smtClean="0"/>
              <a:t> Kindle 3</a:t>
            </a:r>
            <a:r>
              <a:rPr lang="cs-CZ" smtClean="0"/>
              <a:t>,  Sony PRS-300  a Prestigio Nobile, eReading</a:t>
            </a:r>
          </a:p>
          <a:p>
            <a:pPr eaLnBrk="1" hangingPunct="1"/>
            <a:r>
              <a:rPr lang="cs-CZ" smtClean="0"/>
              <a:t>Pouze volná díla, </a:t>
            </a:r>
            <a:r>
              <a:rPr lang="pl-PL" smtClean="0"/>
              <a:t>370 děl od 44 autorů (Arbes, Čapek, Erben, Hašek, Mácha, Němcová ...)</a:t>
            </a:r>
          </a:p>
          <a:p>
            <a:pPr eaLnBrk="1" hangingPunct="1"/>
            <a:r>
              <a:rPr lang="pl-PL" smtClean="0"/>
              <a:t>Zpravodajství iDnes, Lidovky ...</a:t>
            </a:r>
          </a:p>
          <a:p>
            <a:pPr eaLnBrk="1" hangingPunct="1"/>
            <a:endParaRPr lang="sv-SE" smtClean="0"/>
          </a:p>
          <a:p>
            <a:pPr eaLnBrk="1" hangingPunct="1">
              <a:buFont typeface="Arial" charset="0"/>
              <a:buNone/>
            </a:pPr>
            <a:endParaRPr lang="cs-CZ" smtClean="0"/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00688" y="4135438"/>
            <a:ext cx="3067050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ovéPole 7"/>
          <p:cNvSpPr txBox="1">
            <a:spLocks noChangeArrowheads="1"/>
          </p:cNvSpPr>
          <p:nvPr/>
        </p:nvSpPr>
        <p:spPr bwMode="auto">
          <a:xfrm>
            <a:off x="4572000" y="6396038"/>
            <a:ext cx="3925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/>
              <a:t>http://www.linuxexpres.cz/hardware/recenze-ctecky-knih-amazon-kindle-3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293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E-knihy v JVK ČB - vývoj</a:t>
            </a:r>
          </a:p>
        </p:txBody>
      </p:sp>
      <p:sp>
        <p:nvSpPr>
          <p:cNvPr id="7171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mtClean="0"/>
              <a:t>projekt </a:t>
            </a:r>
            <a:r>
              <a:rPr lang="cs-CZ" i="1" smtClean="0"/>
              <a:t>E-knihy do každé knihovny – </a:t>
            </a:r>
            <a:r>
              <a:rPr lang="cs-CZ" smtClean="0"/>
              <a:t>Městská knihovna Praha – Academia, jen terminálové zpřístupnění</a:t>
            </a:r>
          </a:p>
          <a:p>
            <a:endParaRPr lang="cs-CZ" smtClean="0"/>
          </a:p>
          <a:p>
            <a:endParaRPr lang="cs-CZ" smtClean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43188" y="2357438"/>
            <a:ext cx="5646737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52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E-knihy v JVK ČB - vývoj</a:t>
            </a:r>
          </a:p>
        </p:txBody>
      </p:sp>
      <p:sp>
        <p:nvSpPr>
          <p:cNvPr id="8195" name="Zástupný symbol pro obsah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313" cy="1052513"/>
          </a:xfrm>
        </p:spPr>
        <p:txBody>
          <a:bodyPr/>
          <a:lstStyle/>
          <a:p>
            <a:r>
              <a:rPr lang="cs-CZ" smtClean="0"/>
              <a:t>Licence e-knih – Ebooks – EBSCO</a:t>
            </a:r>
          </a:p>
          <a:p>
            <a:pPr lvl="1"/>
            <a:r>
              <a:rPr lang="cs-CZ" smtClean="0"/>
              <a:t>Knihy pouze v angličtině, většinou odborná literatura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14438" y="3071813"/>
            <a:ext cx="72628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136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eReading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558925" y="1500188"/>
            <a:ext cx="5886450" cy="4857750"/>
          </a:xfrm>
          <a:noFill/>
          <a:ln>
            <a:solidFill>
              <a:schemeClr val="accent1"/>
            </a:solidFill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87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eReading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34313" cy="5149850"/>
          </a:xfrm>
        </p:spPr>
        <p:txBody>
          <a:bodyPr/>
          <a:lstStyle/>
          <a:p>
            <a:r>
              <a:rPr lang="cs-CZ" smtClean="0"/>
              <a:t>První jednání s firmou eReading - prosinec 2013</a:t>
            </a:r>
          </a:p>
          <a:p>
            <a:r>
              <a:rPr lang="cs-CZ" smtClean="0"/>
              <a:t>Únor/březen 2014 - funkční a technický koncept půjčování e-knih v systému ARL (Cosmotron Bohemia)</a:t>
            </a:r>
          </a:p>
          <a:p>
            <a:pPr lvl="1"/>
            <a:r>
              <a:rPr lang="cs-CZ" smtClean="0"/>
              <a:t>Export záznamů e-knih eReading do katalogu JVK ČB</a:t>
            </a:r>
          </a:p>
          <a:p>
            <a:pPr lvl="1"/>
            <a:r>
              <a:rPr lang="cs-CZ" smtClean="0"/>
              <a:t>Implementace e-výpůjček do výp. protokolu (čtenář vidí e-výpůjčky ve svém kontu)</a:t>
            </a:r>
          </a:p>
          <a:p>
            <a:pPr lvl="1"/>
            <a:r>
              <a:rPr lang="cs-CZ" smtClean="0"/>
              <a:t>Vlastní vypůjčení e-knihy – pro čtenáře co nejjednodušší (API)</a:t>
            </a:r>
          </a:p>
          <a:p>
            <a:pPr lvl="1"/>
            <a:endParaRPr lang="cs-CZ" smtClean="0"/>
          </a:p>
          <a:p>
            <a:r>
              <a:rPr lang="cs-CZ" smtClean="0"/>
              <a:t>Březen/duben – technické doladění s firmou eReading - API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Testování, čtenářské manuály, školení …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981075"/>
          </a:xfrm>
        </p:spPr>
        <p:txBody>
          <a:bodyPr/>
          <a:lstStyle/>
          <a:p>
            <a:r>
              <a:rPr lang="cs-CZ" smtClean="0">
                <a:hlinkClick r:id="rId2"/>
              </a:rPr>
              <a:t>http://www.cbvk.cz/files/manualy/pujcovani_e-knih.pdf</a:t>
            </a:r>
            <a:endParaRPr lang="cs-CZ" smtClean="0"/>
          </a:p>
          <a:p>
            <a:endParaRPr lang="cs-CZ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5938" y="2324100"/>
            <a:ext cx="59801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Postup e-výpůjčky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101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Pro čtenáře: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  <a:p>
            <a:r>
              <a:rPr lang="cs-CZ" smtClean="0"/>
              <a:t>Vyhledání v katalogu JVK</a:t>
            </a:r>
          </a:p>
          <a:p>
            <a:r>
              <a:rPr lang="cs-CZ" smtClean="0"/>
              <a:t>Souhlas s uvedenými podmínkami</a:t>
            </a:r>
          </a:p>
          <a:p>
            <a:r>
              <a:rPr lang="cs-CZ" smtClean="0"/>
              <a:t>Registrace u eReadingu (totožný mail)</a:t>
            </a:r>
          </a:p>
          <a:p>
            <a:r>
              <a:rPr lang="cs-CZ" smtClean="0"/>
              <a:t>Přihlášení do aplikace eReadingu, stáhnutí knihy</a:t>
            </a:r>
          </a:p>
          <a:p>
            <a:r>
              <a:rPr lang="cs-CZ" smtClean="0"/>
              <a:t>(připojení k internetu, pak stáhnutí do off-line režimu)</a:t>
            </a:r>
          </a:p>
          <a:p>
            <a:pPr>
              <a:buFont typeface="Wingdings 2" pitchFamily="18" charset="2"/>
              <a:buNone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E-knihy přímo v katalogu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1563" y="1571625"/>
            <a:ext cx="7210425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Informace o e-výpůjčce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50" y="1657350"/>
            <a:ext cx="858678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Informační e-mail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625600" y="1500188"/>
            <a:ext cx="5483225" cy="5214937"/>
          </a:xfrm>
          <a:noFill/>
          <a:ln>
            <a:solidFill>
              <a:schemeClr val="accent1"/>
            </a:solidFill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E-knihy</a:t>
            </a:r>
          </a:p>
        </p:txBody>
      </p:sp>
      <p:sp>
        <p:nvSpPr>
          <p:cNvPr id="7171" name="Rectangle 102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 typeface="Wingdings 2" pitchFamily="18" charset="2"/>
              <a:buNone/>
              <a:tabLst>
                <a:tab pos="0" algn="l"/>
              </a:tabLst>
            </a:pPr>
            <a:r>
              <a:rPr lang="cs-CZ" sz="3600" smtClean="0"/>
              <a:t>Elektronická kniha (též e-kniha, ekniha nebo digitální kniha) je publikace obsahující text a/nebo obrazové materiály, </a:t>
            </a:r>
            <a:r>
              <a:rPr lang="cs-CZ" sz="3600" b="1" smtClean="0"/>
              <a:t>která je vytvořena a vydána v digitální podobě a čitelná na počítači nebo jiném elektronickém zařízení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E-kniha přímo v aplikaci eReading</a:t>
            </a:r>
          </a:p>
        </p:txBody>
      </p:sp>
      <p:pic>
        <p:nvPicPr>
          <p:cNvPr id="17411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7188" y="1500188"/>
            <a:ext cx="2808287" cy="4679950"/>
          </a:xfrm>
          <a:noFill/>
          <a:ln>
            <a:solidFill>
              <a:schemeClr val="accent1"/>
            </a:solidFill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86125" y="1500188"/>
            <a:ext cx="2808288" cy="4679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15063" y="1500188"/>
            <a:ext cx="2808287" cy="4679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Příprava, propagace …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8383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mtClean="0"/>
              <a:t>Spuštění připraveno ke Světovému dni autorských práv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Využití akce </a:t>
            </a:r>
            <a:r>
              <a:rPr lang="cs-CZ" i="1" smtClean="0"/>
              <a:t>Literatura žije</a:t>
            </a:r>
            <a:r>
              <a:rPr lang="cs-CZ" smtClean="0"/>
              <a:t> – 23-25.4. </a:t>
            </a:r>
          </a:p>
          <a:p>
            <a:pPr>
              <a:buFont typeface="Wingdings 2" pitchFamily="18" charset="2"/>
              <a:buNone/>
            </a:pPr>
            <a:r>
              <a:rPr lang="cs-CZ" smtClean="0"/>
              <a:t>Plakáty, záložky, tiskové zprávy, web,  maily čtenářům JVK…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3044825" cy="2143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43625" y="4214813"/>
            <a:ext cx="1644650" cy="2400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214813"/>
            <a:ext cx="3436938" cy="2435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29563" y="2786063"/>
            <a:ext cx="995362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Propagace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01004" cy="4910158"/>
          </a:xfrm>
        </p:spPr>
        <p:txBody>
          <a:bodyPr/>
          <a:lstStyle/>
          <a:p>
            <a:r>
              <a:rPr lang="cs-CZ" dirty="0" smtClean="0"/>
              <a:t>Adresná: </a:t>
            </a:r>
          </a:p>
          <a:p>
            <a:pPr lvl="1"/>
            <a:r>
              <a:rPr lang="cs-CZ" dirty="0" smtClean="0"/>
              <a:t>Čtenáři, které mají rezervaci na tištěnou knihu –e-mail s upozorněním na novou službu</a:t>
            </a:r>
          </a:p>
          <a:p>
            <a:pPr lvl="1"/>
            <a:r>
              <a:rPr lang="cs-CZ" dirty="0" smtClean="0"/>
              <a:t>Čtenáři, kteří již rok nevyužili služeb JVK – e-mail s informacemi, co vše knihovna nabízí, včetně e-výpůjček</a:t>
            </a:r>
          </a:p>
          <a:p>
            <a:pPr lvl="1"/>
            <a:r>
              <a:rPr lang="cs-CZ" dirty="0" smtClean="0"/>
              <a:t>Noví čtenáři – letáček při registraci</a:t>
            </a:r>
          </a:p>
          <a:p>
            <a:r>
              <a:rPr lang="cs-CZ" dirty="0" smtClean="0"/>
              <a:t>Další  – FB, letáčky, plakáty – knihy na dovolenou, zajímavé novinky z </a:t>
            </a:r>
            <a:r>
              <a:rPr lang="cs-CZ" dirty="0" err="1" smtClean="0"/>
              <a:t>eReading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Články o zahájení půjčování v denním tisku, TV zpravodajství, regionálním rádiu, internet. blozích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87880" cy="55911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778" y="357166"/>
            <a:ext cx="8473448" cy="57340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tedy čtenářům nabízíme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Vypůjčení 3 e-knih z nabídky </a:t>
            </a:r>
            <a:r>
              <a:rPr lang="cs-CZ" dirty="0" err="1" smtClean="0"/>
              <a:t>eReading</a:t>
            </a:r>
            <a:r>
              <a:rPr lang="cs-CZ" dirty="0" smtClean="0"/>
              <a:t> na 21 dní</a:t>
            </a:r>
          </a:p>
          <a:p>
            <a:r>
              <a:rPr lang="cs-CZ" dirty="0" smtClean="0"/>
              <a:t>Nabídka </a:t>
            </a:r>
            <a:r>
              <a:rPr lang="cs-CZ" dirty="0" err="1" smtClean="0"/>
              <a:t>eReading</a:t>
            </a:r>
            <a:r>
              <a:rPr lang="cs-CZ" dirty="0" smtClean="0"/>
              <a:t> – ca 1200 titulů českých nakladatelství – včetně velmi žádaných knih (Stoletý stařík, Analfabetka, Muž jménem </a:t>
            </a:r>
            <a:r>
              <a:rPr lang="cs-CZ" dirty="0" err="1" smtClean="0"/>
              <a:t>Owe</a:t>
            </a:r>
            <a:r>
              <a:rPr lang="cs-CZ" dirty="0" smtClean="0"/>
              <a:t>, knihy </a:t>
            </a:r>
            <a:r>
              <a:rPr lang="cs-CZ" dirty="0" err="1" smtClean="0"/>
              <a:t>nakl</a:t>
            </a:r>
            <a:r>
              <a:rPr lang="cs-CZ" dirty="0" smtClean="0"/>
              <a:t>. Paseka: </a:t>
            </a:r>
            <a:r>
              <a:rPr lang="cs-CZ" sz="2400" dirty="0" smtClean="0"/>
              <a:t>objev roku Magnesia litera – Tichý dech, Lístek na cestu z pekla, </a:t>
            </a:r>
            <a:r>
              <a:rPr lang="cs-CZ" sz="2400" dirty="0" err="1" smtClean="0"/>
              <a:t>Šabach</a:t>
            </a:r>
            <a:r>
              <a:rPr lang="cs-CZ" sz="2400" dirty="0" smtClean="0"/>
              <a:t>, </a:t>
            </a:r>
            <a:r>
              <a:rPr lang="cs-CZ" sz="2400" dirty="0" err="1" smtClean="0"/>
              <a:t>Legátová</a:t>
            </a:r>
            <a:r>
              <a:rPr lang="cs-CZ" dirty="0" smtClean="0"/>
              <a:t> …)</a:t>
            </a:r>
          </a:p>
          <a:p>
            <a:r>
              <a:rPr lang="cs-CZ" dirty="0" smtClean="0"/>
              <a:t>E-výpůjčka přímo z katalogu knihovny</a:t>
            </a:r>
          </a:p>
          <a:p>
            <a:r>
              <a:rPr lang="cs-CZ" dirty="0" smtClean="0"/>
              <a:t>Jednoduché stažení e-knihy do čtecího zařízení (telefon, tablet s </a:t>
            </a:r>
            <a:r>
              <a:rPr lang="cs-CZ" dirty="0" err="1" smtClean="0"/>
              <a:t>iOS</a:t>
            </a:r>
            <a:r>
              <a:rPr lang="cs-CZ" dirty="0" smtClean="0"/>
              <a:t>, Android; čtečka </a:t>
            </a:r>
            <a:r>
              <a:rPr lang="cs-CZ" dirty="0" err="1" smtClean="0"/>
              <a:t>eReading</a:t>
            </a:r>
            <a:r>
              <a:rPr lang="cs-CZ" dirty="0" smtClean="0"/>
              <a:t>)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První zkušenosti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43880" cy="5124472"/>
          </a:xfrm>
        </p:spPr>
        <p:txBody>
          <a:bodyPr/>
          <a:lstStyle/>
          <a:p>
            <a:r>
              <a:rPr lang="cs-CZ" dirty="0" smtClean="0"/>
              <a:t>Zájem čtenářů</a:t>
            </a:r>
          </a:p>
          <a:p>
            <a:r>
              <a:rPr lang="cs-CZ" dirty="0" smtClean="0"/>
              <a:t> rozšíření výpůjček z 2 na 3</a:t>
            </a:r>
          </a:p>
          <a:p>
            <a:r>
              <a:rPr lang="cs-CZ" dirty="0" smtClean="0"/>
              <a:t>(dotazy typu jak vrátit e-knihu, jak prodloužit)</a:t>
            </a:r>
          </a:p>
          <a:p>
            <a:r>
              <a:rPr lang="cs-CZ" b="1" dirty="0" smtClean="0"/>
              <a:t>Za rok 2015:  vypůjčeno 3 000 e-knih</a:t>
            </a:r>
          </a:p>
          <a:p>
            <a:r>
              <a:rPr lang="cs-CZ" dirty="0" smtClean="0"/>
              <a:t>Nejžádanější tituly:</a:t>
            </a:r>
          </a:p>
          <a:p>
            <a:pPr lvl="1"/>
            <a:r>
              <a:rPr lang="cs-CZ" dirty="0" smtClean="0"/>
              <a:t> Analfabetka, která uměla počítat (225x),</a:t>
            </a:r>
          </a:p>
          <a:p>
            <a:pPr lvl="1"/>
            <a:r>
              <a:rPr lang="cs-CZ" dirty="0" smtClean="0"/>
              <a:t>Stoletý stařík, který vylezl z okna a zmizel (půjčeno 170x),</a:t>
            </a:r>
          </a:p>
          <a:p>
            <a:pPr lvl="1"/>
            <a:r>
              <a:rPr lang="cs-CZ" dirty="0" smtClean="0"/>
              <a:t>odborná literatura (Život staré Šumavy (15x) , 333 tipů a triků pro digitální fotografii (28x)</a:t>
            </a:r>
          </a:p>
          <a:p>
            <a:pPr lvl="1"/>
            <a:r>
              <a:rPr lang="cs-CZ" dirty="0" smtClean="0"/>
              <a:t>literatura pro děti a mládež (Anči a Kuba mají Kubíčka, </a:t>
            </a:r>
            <a:r>
              <a:rPr lang="cs-CZ" dirty="0" err="1" smtClean="0"/>
              <a:t>Kostičas</a:t>
            </a:r>
            <a:r>
              <a:rPr lang="cs-CZ" dirty="0" smtClean="0"/>
              <a:t> )</a:t>
            </a:r>
          </a:p>
          <a:p>
            <a:pPr>
              <a:buFont typeface="Wingdings 2" pitchFamily="18" charset="2"/>
              <a:buNone/>
            </a:pPr>
            <a:endParaRPr lang="cs-CZ" dirty="0" smtClean="0"/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První zkušenosti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Dotazník – srpen/září 2014</a:t>
            </a:r>
          </a:p>
          <a:p>
            <a:r>
              <a:rPr lang="cs-CZ" dirty="0" smtClean="0"/>
              <a:t>Zaslán všem čtenářům, kteří si vypůjčili alespoň 1 e-knihu - 280</a:t>
            </a:r>
          </a:p>
          <a:p>
            <a:r>
              <a:rPr lang="cs-CZ" dirty="0" smtClean="0"/>
              <a:t>Výsledky</a:t>
            </a:r>
          </a:p>
          <a:p>
            <a:pPr lvl="1"/>
            <a:r>
              <a:rPr lang="cs-CZ" dirty="0" smtClean="0"/>
              <a:t>Vyplnilo 118 čtenářů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872442" cy="4981596"/>
          </a:xfrm>
        </p:spPr>
        <p:txBody>
          <a:bodyPr/>
          <a:lstStyle/>
          <a:p>
            <a:r>
              <a:rPr lang="en-US" dirty="0" err="1" smtClean="0"/>
              <a:t>Proč</a:t>
            </a:r>
            <a:r>
              <a:rPr lang="en-US" dirty="0" smtClean="0"/>
              <a:t> </a:t>
            </a:r>
            <a:r>
              <a:rPr lang="en-US" dirty="0" err="1" smtClean="0"/>
              <a:t>jste</a:t>
            </a:r>
            <a:r>
              <a:rPr lang="en-US" dirty="0" smtClean="0"/>
              <a:t> </a:t>
            </a:r>
            <a:r>
              <a:rPr lang="en-US" dirty="0" err="1" smtClean="0"/>
              <a:t>vyzkoušel</a:t>
            </a:r>
            <a:r>
              <a:rPr lang="en-US" dirty="0" smtClean="0"/>
              <a:t>/a </a:t>
            </a:r>
            <a:r>
              <a:rPr lang="en-US" dirty="0" err="1" smtClean="0"/>
              <a:t>naší</a:t>
            </a:r>
            <a:r>
              <a:rPr lang="en-US" dirty="0" smtClean="0"/>
              <a:t> </a:t>
            </a:r>
            <a:r>
              <a:rPr lang="en-US" dirty="0" err="1" smtClean="0"/>
              <a:t>službu</a:t>
            </a:r>
            <a:r>
              <a:rPr lang="en-US" dirty="0" smtClean="0"/>
              <a:t> </a:t>
            </a:r>
            <a:r>
              <a:rPr lang="en-US" dirty="0" err="1" smtClean="0"/>
              <a:t>půjčování</a:t>
            </a:r>
            <a:r>
              <a:rPr lang="en-US" dirty="0" smtClean="0"/>
              <a:t> e-</a:t>
            </a:r>
            <a:r>
              <a:rPr lang="en-US" dirty="0" err="1" smtClean="0"/>
              <a:t>knih</a:t>
            </a:r>
            <a:r>
              <a:rPr lang="en-US" dirty="0" smtClean="0"/>
              <a:t>?</a:t>
            </a:r>
            <a:endParaRPr lang="cs-CZ" dirty="0" smtClean="0"/>
          </a:p>
          <a:p>
            <a:pPr lvl="1"/>
            <a:r>
              <a:rPr lang="cs-CZ" dirty="0" smtClean="0"/>
              <a:t>Zájem o e-knihy 64%, zvědavost, jak to funguje 44%</a:t>
            </a:r>
          </a:p>
          <a:p>
            <a:pPr lvl="1"/>
            <a:r>
              <a:rPr lang="cs-CZ" dirty="0" smtClean="0"/>
              <a:t>Další odpovědi</a:t>
            </a:r>
          </a:p>
          <a:p>
            <a:pPr lvl="2"/>
            <a:r>
              <a:rPr lang="cs-CZ" dirty="0" smtClean="0"/>
              <a:t>f</a:t>
            </a:r>
            <a:r>
              <a:rPr lang="en-US" dirty="0" err="1" smtClean="0"/>
              <a:t>yzický</a:t>
            </a:r>
            <a:r>
              <a:rPr lang="en-US" dirty="0" smtClean="0"/>
              <a:t> </a:t>
            </a:r>
            <a:r>
              <a:rPr lang="en-US" dirty="0" err="1" smtClean="0"/>
              <a:t>exemplář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vypůjčený</a:t>
            </a:r>
            <a:endParaRPr lang="cs-CZ" dirty="0" smtClean="0"/>
          </a:p>
          <a:p>
            <a:pPr lvl="2"/>
            <a:r>
              <a:rPr lang="en-US" dirty="0" err="1" smtClean="0"/>
              <a:t>možnost</a:t>
            </a:r>
            <a:r>
              <a:rPr lang="en-US" dirty="0" smtClean="0"/>
              <a:t> </a:t>
            </a:r>
            <a:r>
              <a:rPr lang="en-US" dirty="0" err="1" smtClean="0"/>
              <a:t>precist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knihu</a:t>
            </a:r>
            <a:r>
              <a:rPr lang="en-US" dirty="0" smtClean="0"/>
              <a:t> </a:t>
            </a:r>
            <a:r>
              <a:rPr lang="en-US" dirty="0" err="1" smtClean="0"/>
              <a:t>hned</a:t>
            </a:r>
            <a:r>
              <a:rPr lang="en-US" dirty="0" smtClean="0"/>
              <a:t>, </a:t>
            </a:r>
            <a:r>
              <a:rPr lang="en-US" dirty="0" err="1" smtClean="0"/>
              <a:t>nemusim</a:t>
            </a:r>
            <a:r>
              <a:rPr lang="en-US" dirty="0" smtClean="0"/>
              <a:t> pro </a:t>
            </a:r>
            <a:r>
              <a:rPr lang="en-US" dirty="0" err="1" smtClean="0"/>
              <a:t>ni</a:t>
            </a:r>
            <a:r>
              <a:rPr lang="en-US" dirty="0" smtClean="0"/>
              <a:t> jet</a:t>
            </a:r>
            <a:endParaRPr lang="cs-CZ" dirty="0" smtClean="0"/>
          </a:p>
          <a:p>
            <a:pPr lvl="2"/>
            <a:r>
              <a:rPr lang="en-US" dirty="0" err="1" smtClean="0"/>
              <a:t>šetření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r>
              <a:rPr lang="en-US" dirty="0" smtClean="0"/>
              <a:t> -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nutno</a:t>
            </a:r>
            <a:r>
              <a:rPr lang="en-US" dirty="0" smtClean="0"/>
              <a:t> </a:t>
            </a:r>
            <a:r>
              <a:rPr lang="en-US" dirty="0" err="1" smtClean="0"/>
              <a:t>jít</a:t>
            </a:r>
            <a:r>
              <a:rPr lang="en-US" dirty="0" smtClean="0"/>
              <a:t> </a:t>
            </a:r>
            <a:r>
              <a:rPr lang="en-US" dirty="0" err="1" smtClean="0"/>
              <a:t>fyzicky</a:t>
            </a:r>
            <a:r>
              <a:rPr lang="en-US" dirty="0" smtClean="0"/>
              <a:t> do </a:t>
            </a:r>
            <a:r>
              <a:rPr lang="en-US" dirty="0" err="1" smtClean="0"/>
              <a:t>knihovny</a:t>
            </a:r>
            <a:endParaRPr lang="cs-CZ" dirty="0" smtClean="0"/>
          </a:p>
          <a:p>
            <a:pPr lvl="2"/>
            <a:r>
              <a:rPr lang="en-US" dirty="0" err="1" smtClean="0"/>
              <a:t>přimět</a:t>
            </a:r>
            <a:r>
              <a:rPr lang="en-US" dirty="0" smtClean="0"/>
              <a:t> </a:t>
            </a:r>
            <a:r>
              <a:rPr lang="en-US" dirty="0" err="1" smtClean="0"/>
              <a:t>vnuka</a:t>
            </a:r>
            <a:r>
              <a:rPr lang="en-US" dirty="0" smtClean="0"/>
              <a:t> </a:t>
            </a:r>
            <a:r>
              <a:rPr lang="en-US" dirty="0" err="1" smtClean="0"/>
              <a:t>číst</a:t>
            </a:r>
            <a:r>
              <a:rPr lang="en-US" dirty="0" smtClean="0"/>
              <a:t> - </a:t>
            </a:r>
            <a:r>
              <a:rPr lang="en-US" dirty="0" err="1" smtClean="0"/>
              <a:t>čtečka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vysvědčení</a:t>
            </a:r>
            <a:endParaRPr lang="cs-CZ" dirty="0" smtClean="0"/>
          </a:p>
          <a:p>
            <a:pPr lvl="2"/>
            <a:r>
              <a:rPr lang="cs-CZ" dirty="0" smtClean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některých</a:t>
            </a:r>
            <a:r>
              <a:rPr lang="en-US" dirty="0" smtClean="0"/>
              <a:t> </a:t>
            </a:r>
            <a:r>
              <a:rPr lang="en-US" dirty="0" err="1" smtClean="0"/>
              <a:t>situacích</a:t>
            </a:r>
            <a:r>
              <a:rPr lang="en-US" dirty="0" smtClean="0"/>
              <a:t> je e-</a:t>
            </a:r>
            <a:r>
              <a:rPr lang="en-US" dirty="0" err="1" smtClean="0"/>
              <a:t>kniha</a:t>
            </a:r>
            <a:r>
              <a:rPr lang="en-US" dirty="0" smtClean="0"/>
              <a:t> </a:t>
            </a:r>
            <a:r>
              <a:rPr lang="en-US" dirty="0" err="1" smtClean="0"/>
              <a:t>praktičtější</a:t>
            </a:r>
            <a:r>
              <a:rPr lang="en-US" dirty="0" smtClean="0"/>
              <a:t> (</a:t>
            </a:r>
            <a:r>
              <a:rPr lang="en-US" dirty="0" err="1" smtClean="0"/>
              <a:t>dovolená</a:t>
            </a:r>
            <a:r>
              <a:rPr lang="en-US" dirty="0" smtClean="0"/>
              <a:t>, </a:t>
            </a:r>
            <a:r>
              <a:rPr lang="en-US" dirty="0" err="1" smtClean="0"/>
              <a:t>pobyt</a:t>
            </a:r>
            <a:r>
              <a:rPr lang="en-US" dirty="0" smtClean="0"/>
              <a:t> v </a:t>
            </a:r>
            <a:r>
              <a:rPr lang="en-US" dirty="0" err="1" smtClean="0"/>
              <a:t>nemocnici</a:t>
            </a:r>
            <a:r>
              <a:rPr lang="cs-CZ" dirty="0" smtClean="0"/>
              <a:t>¨, čtení v letadle</a:t>
            </a:r>
          </a:p>
          <a:p>
            <a:pPr lvl="2"/>
            <a:r>
              <a:rPr lang="cs-CZ" dirty="0" smtClean="0"/>
              <a:t> </a:t>
            </a:r>
            <a:r>
              <a:rPr lang="en-US" dirty="0" err="1" smtClean="0"/>
              <a:t>čtení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mobilním</a:t>
            </a:r>
            <a:r>
              <a:rPr lang="en-US" dirty="0" smtClean="0"/>
              <a:t> </a:t>
            </a:r>
            <a:r>
              <a:rPr lang="en-US" dirty="0" err="1" smtClean="0"/>
              <a:t>telefonu</a:t>
            </a:r>
            <a:endParaRPr lang="cs-CZ" dirty="0" smtClean="0"/>
          </a:p>
          <a:p>
            <a:r>
              <a:rPr lang="en-US" dirty="0" err="1" smtClean="0"/>
              <a:t>Byla</a:t>
            </a:r>
            <a:r>
              <a:rPr lang="en-US" dirty="0" smtClean="0"/>
              <a:t> 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nová</a:t>
            </a:r>
            <a:r>
              <a:rPr lang="en-US" dirty="0" smtClean="0"/>
              <a:t> </a:t>
            </a:r>
            <a:r>
              <a:rPr lang="en-US" dirty="0" err="1" smtClean="0"/>
              <a:t>služba</a:t>
            </a:r>
            <a:r>
              <a:rPr lang="en-US" dirty="0" smtClean="0"/>
              <a:t> </a:t>
            </a:r>
            <a:r>
              <a:rPr lang="en-US" dirty="0" err="1" smtClean="0"/>
              <a:t>důvodem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jste</a:t>
            </a:r>
            <a:r>
              <a:rPr lang="en-US" dirty="0" smtClean="0"/>
              <a:t> se u </a:t>
            </a:r>
            <a:r>
              <a:rPr lang="en-US" dirty="0" err="1" smtClean="0"/>
              <a:t>nás</a:t>
            </a:r>
            <a:r>
              <a:rPr lang="en-US" dirty="0" smtClean="0"/>
              <a:t> </a:t>
            </a:r>
            <a:r>
              <a:rPr lang="en-US" dirty="0" err="1" smtClean="0"/>
              <a:t>registroval</a:t>
            </a:r>
            <a:r>
              <a:rPr lang="en-US" dirty="0" smtClean="0"/>
              <a:t>/a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?</a:t>
            </a:r>
            <a:endParaRPr lang="cs-CZ" dirty="0" smtClean="0"/>
          </a:p>
          <a:p>
            <a:pPr lvl="1"/>
            <a:r>
              <a:rPr lang="cs-CZ" dirty="0" smtClean="0"/>
              <a:t>Ano 12%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Byl pro Vás postup, jak si půjčit e-knihu srozumitelný?</a:t>
            </a:r>
            <a:endParaRPr lang="cs-CZ" smtClean="0"/>
          </a:p>
          <a:p>
            <a:pPr lvl="1"/>
            <a:r>
              <a:rPr lang="cs-CZ" smtClean="0"/>
              <a:t>Ano 90%</a:t>
            </a:r>
          </a:p>
          <a:p>
            <a:pPr lvl="1"/>
            <a:r>
              <a:rPr lang="cs-CZ" smtClean="0"/>
              <a:t>Ne 10%</a:t>
            </a:r>
          </a:p>
          <a:p>
            <a:endParaRPr lang="cs-CZ" smtClean="0"/>
          </a:p>
          <a:p>
            <a:endParaRPr lang="cs-CZ" smtClean="0"/>
          </a:p>
          <a:p>
            <a:r>
              <a:rPr lang="en-US" smtClean="0"/>
              <a:t>Měl/a jste při půjčení e-knihy nějaké technické problémy?</a:t>
            </a:r>
            <a:endParaRPr lang="cs-CZ" smtClean="0"/>
          </a:p>
          <a:p>
            <a:pPr lvl="1"/>
            <a:r>
              <a:rPr lang="cs-CZ" smtClean="0"/>
              <a:t>Ne 70%</a:t>
            </a:r>
          </a:p>
          <a:p>
            <a:pPr lvl="1"/>
            <a:r>
              <a:rPr lang="cs-CZ" smtClean="0"/>
              <a:t>Ano 30%</a:t>
            </a:r>
          </a:p>
          <a:p>
            <a:endParaRPr lang="cs-CZ" smtClean="0"/>
          </a:p>
          <a:p>
            <a:pPr lvl="1"/>
            <a:endParaRPr lang="cs-CZ" smtClean="0"/>
          </a:p>
        </p:txBody>
      </p:sp>
      <p:pic>
        <p:nvPicPr>
          <p:cNvPr id="25604" name="0 Imagen" descr="/domains1/vx566400/public/www_root/tmp/PNG-lQpxj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2714625"/>
            <a:ext cx="7143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0 Imagen" descr="/domains1/vx566400/public/www_root/tmp/PNG-jEv4x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57813"/>
            <a:ext cx="7143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Vývoj E-knihy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3200" dirty="0" smtClean="0"/>
              <a:t>Project </a:t>
            </a:r>
            <a:r>
              <a:rPr lang="cs-CZ" sz="3200" dirty="0" err="1" smtClean="0"/>
              <a:t>Gutenberg</a:t>
            </a:r>
            <a:r>
              <a:rPr lang="cs-CZ" sz="3200" dirty="0" smtClean="0"/>
              <a:t> – 1971</a:t>
            </a:r>
          </a:p>
          <a:p>
            <a:r>
              <a:rPr lang="cs-CZ" sz="3200" dirty="0" smtClean="0"/>
              <a:t>Původně studenti opisující texty, dnes spíše automatické skenování a následné rozpoznání textu (OCR)</a:t>
            </a:r>
          </a:p>
          <a:p>
            <a:r>
              <a:rPr lang="cs-CZ" sz="3200" dirty="0" smtClean="0"/>
              <a:t>Formát – </a:t>
            </a:r>
            <a:r>
              <a:rPr lang="cs-CZ" sz="3200" dirty="0" err="1" smtClean="0"/>
              <a:t>plain</a:t>
            </a:r>
            <a:r>
              <a:rPr lang="cs-CZ" sz="3200" dirty="0" smtClean="0"/>
              <a:t> text (</a:t>
            </a:r>
            <a:r>
              <a:rPr lang="cs-CZ" sz="3200" dirty="0" err="1" smtClean="0"/>
              <a:t>txt</a:t>
            </a:r>
            <a:r>
              <a:rPr lang="cs-CZ" sz="3200" dirty="0" smtClean="0"/>
              <a:t>) </a:t>
            </a:r>
          </a:p>
          <a:p>
            <a:r>
              <a:rPr lang="cs-CZ" sz="3200" dirty="0" smtClean="0"/>
              <a:t>Nezávislý, jednoduchý, trvalý</a:t>
            </a:r>
          </a:p>
          <a:p>
            <a:r>
              <a:rPr lang="cs-CZ" sz="2400" dirty="0" smtClean="0"/>
              <a:t>http://www.</a:t>
            </a:r>
            <a:r>
              <a:rPr lang="cs-CZ" sz="2400" dirty="0" err="1" smtClean="0"/>
              <a:t>gutenberg.org</a:t>
            </a:r>
            <a:endParaRPr lang="cs-CZ" sz="2400" dirty="0" smtClean="0"/>
          </a:p>
          <a:p>
            <a:r>
              <a:rPr lang="cs-CZ" sz="2400" dirty="0" smtClean="0"/>
              <a:t>http://www.</a:t>
            </a:r>
            <a:r>
              <a:rPr lang="cs-CZ" sz="2400" dirty="0" err="1" smtClean="0"/>
              <a:t>gutenberg.org</a:t>
            </a:r>
            <a:r>
              <a:rPr lang="cs-CZ" sz="2400" dirty="0" smtClean="0"/>
              <a:t>/</a:t>
            </a:r>
            <a:r>
              <a:rPr lang="cs-CZ" sz="2400" dirty="0" err="1" smtClean="0"/>
              <a:t>browse</a:t>
            </a:r>
            <a:r>
              <a:rPr lang="cs-CZ" sz="2400" dirty="0" smtClean="0"/>
              <a:t>/</a:t>
            </a:r>
            <a:r>
              <a:rPr lang="cs-CZ" sz="2400" dirty="0" err="1" smtClean="0"/>
              <a:t>scores</a:t>
            </a:r>
            <a:r>
              <a:rPr lang="cs-CZ" sz="2400" dirty="0" smtClean="0"/>
              <a:t>/top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43850" cy="5124450"/>
          </a:xfrm>
        </p:spPr>
        <p:txBody>
          <a:bodyPr/>
          <a:lstStyle/>
          <a:p>
            <a:r>
              <a:rPr lang="en-US" smtClean="0"/>
              <a:t>Měl/a jste při půjčení e-knihy nějaké technické problémy?</a:t>
            </a:r>
            <a:r>
              <a:rPr lang="cs-CZ" smtClean="0"/>
              <a:t> Pokud ano, jaké?</a:t>
            </a:r>
          </a:p>
          <a:p>
            <a:pPr lvl="2"/>
            <a:r>
              <a:rPr lang="en-US" smtClean="0"/>
              <a:t>nutnost instalovat e</a:t>
            </a:r>
            <a:r>
              <a:rPr lang="cs-CZ" smtClean="0"/>
              <a:t>Rea</a:t>
            </a:r>
            <a:r>
              <a:rPr lang="en-US" smtClean="0"/>
              <a:t>ding</a:t>
            </a:r>
            <a:endParaRPr lang="cs-CZ" smtClean="0"/>
          </a:p>
          <a:p>
            <a:pPr lvl="2"/>
            <a:r>
              <a:rPr lang="en-US" smtClean="0"/>
              <a:t>Nemám a nechci si kupovat čtečku e-knih.</a:t>
            </a:r>
            <a:endParaRPr lang="cs-CZ" smtClean="0"/>
          </a:p>
          <a:p>
            <a:pPr lvl="2"/>
            <a:r>
              <a:rPr lang="en-US" smtClean="0"/>
              <a:t>mám špatnou čtečku – kindle</a:t>
            </a:r>
            <a:endParaRPr lang="cs-CZ" smtClean="0"/>
          </a:p>
          <a:p>
            <a:pPr lvl="2"/>
            <a:r>
              <a:rPr lang="en-US" smtClean="0"/>
              <a:t>nelze stáhnout do mojí čtečky</a:t>
            </a:r>
            <a:endParaRPr lang="cs-CZ" smtClean="0"/>
          </a:p>
          <a:p>
            <a:pPr lvl="2"/>
            <a:r>
              <a:rPr lang="en-US" smtClean="0"/>
              <a:t>kniha mi nesla vubec stahnout z ereadingu v tabletu s androidem,takze jsem zadane knihy vubec nemela moznost cist</a:t>
            </a:r>
            <a:endParaRPr lang="cs-CZ" smtClean="0"/>
          </a:p>
          <a:p>
            <a:pPr lvl="2"/>
            <a:r>
              <a:rPr lang="en-US" smtClean="0"/>
              <a:t>není přístupný všem čtečkám, i když máte e reading, ne na všech typech lze použít a na portálu mi nedokázali odpovědět proč</a:t>
            </a:r>
            <a:endParaRPr lang="cs-CZ" smtClean="0"/>
          </a:p>
          <a:p>
            <a:pPr lvl="2"/>
            <a:r>
              <a:rPr lang="en-US" smtClean="0"/>
              <a:t>slozita prace se cteckou z knihovny</a:t>
            </a:r>
            <a:endParaRPr lang="cs-CZ" smtClean="0"/>
          </a:p>
          <a:p>
            <a:pPr lvl="2"/>
            <a:r>
              <a:rPr lang="en-US" smtClean="0"/>
              <a:t>moje čtečka nemá připojení na internet, musím knihu stáhnout nejprve do počítače a pak ji přesunout</a:t>
            </a:r>
            <a:endParaRPr lang="cs-CZ" sz="3000" smtClean="0"/>
          </a:p>
          <a:p>
            <a:pPr lvl="2"/>
            <a:r>
              <a:rPr lang="en-US" smtClean="0"/>
              <a:t>potřeboval jsem zajít do knihovny a poradit od personálu jak na to</a:t>
            </a:r>
            <a:endParaRPr lang="cs-CZ" sz="3000" smtClean="0"/>
          </a:p>
          <a:p>
            <a:pPr lvl="2"/>
            <a:endParaRPr lang="cs-CZ" smtClean="0"/>
          </a:p>
          <a:p>
            <a:pPr lvl="2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dotazníku: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29538" cy="5053013"/>
          </a:xfrm>
        </p:spPr>
        <p:txBody>
          <a:bodyPr/>
          <a:lstStyle/>
          <a:p>
            <a:r>
              <a:rPr lang="en-US" smtClean="0"/>
              <a:t>Půjčujete si e-knihy pravidelně?</a:t>
            </a:r>
            <a:endParaRPr lang="cs-CZ" smtClean="0"/>
          </a:p>
          <a:p>
            <a:pPr lvl="1"/>
            <a:r>
              <a:rPr lang="cs-CZ" smtClean="0"/>
              <a:t>41% ano, 66% ne</a:t>
            </a:r>
          </a:p>
          <a:p>
            <a:r>
              <a:rPr lang="en-US" smtClean="0"/>
              <a:t>Jak jste spokojen/a s nabídkou e-knih v katalogu Jihočeské vědecké knihovny?</a:t>
            </a:r>
            <a:endParaRPr lang="cs-CZ" smtClean="0"/>
          </a:p>
          <a:p>
            <a:pPr lvl="1"/>
            <a:r>
              <a:rPr lang="cs-CZ" smtClean="0"/>
              <a:t>3-5 *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r>
              <a:rPr lang="en-US" smtClean="0"/>
              <a:t>Máte v úmyslu si některou z vypůjčených e-knih zakoupit i v tištěné podobě?</a:t>
            </a:r>
            <a:endParaRPr lang="cs-CZ" smtClean="0"/>
          </a:p>
          <a:p>
            <a:pPr lvl="1"/>
            <a:r>
              <a:rPr lang="cs-CZ" smtClean="0"/>
              <a:t>Ano 20%, ne 80%</a:t>
            </a:r>
          </a:p>
          <a:p>
            <a:endParaRPr lang="cs-CZ" smtClean="0"/>
          </a:p>
        </p:txBody>
      </p:sp>
      <p:pic>
        <p:nvPicPr>
          <p:cNvPr id="27652" name="0 Imagen" descr="/domains1/vx566400/public/www_root/tmp/PNG-is0y4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3714750"/>
            <a:ext cx="71437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téměř po roce …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906072" cy="5149552"/>
          </a:xfrm>
        </p:spPr>
        <p:txBody>
          <a:bodyPr/>
          <a:lstStyle/>
          <a:p>
            <a:r>
              <a:rPr lang="cs-CZ" dirty="0" smtClean="0"/>
              <a:t>K 31.3.2015 půjčeno </a:t>
            </a:r>
            <a:r>
              <a:rPr lang="en-US" b="1" dirty="0" smtClean="0"/>
              <a:t>2481</a:t>
            </a:r>
            <a:r>
              <a:rPr lang="cs-CZ" b="1" dirty="0" smtClean="0"/>
              <a:t> e-knih</a:t>
            </a:r>
            <a:endParaRPr lang="en-US" b="1" dirty="0" smtClean="0"/>
          </a:p>
          <a:p>
            <a:r>
              <a:rPr lang="en-US" dirty="0" smtClean="0"/>
              <a:t>605</a:t>
            </a:r>
            <a:r>
              <a:rPr lang="cs-CZ" dirty="0" smtClean="0"/>
              <a:t> čtenářů</a:t>
            </a:r>
            <a:endParaRPr lang="en-US" dirty="0" smtClean="0"/>
          </a:p>
          <a:p>
            <a:r>
              <a:rPr lang="en-US" dirty="0" smtClean="0"/>
              <a:t>Z </a:t>
            </a:r>
            <a:r>
              <a:rPr lang="en-US" dirty="0" err="1" smtClean="0"/>
              <a:t>toho</a:t>
            </a:r>
            <a:r>
              <a:rPr lang="en-US" dirty="0" smtClean="0"/>
              <a:t> </a:t>
            </a:r>
            <a:r>
              <a:rPr lang="en-US" dirty="0" err="1" smtClean="0"/>
              <a:t>žen</a:t>
            </a:r>
            <a:r>
              <a:rPr lang="en-US" dirty="0" smtClean="0"/>
              <a:t>: 373 - 61,65%</a:t>
            </a:r>
          </a:p>
          <a:p>
            <a:r>
              <a:rPr lang="en-US" dirty="0" err="1" smtClean="0"/>
              <a:t>Věk</a:t>
            </a:r>
            <a:r>
              <a:rPr lang="en-US" dirty="0" smtClean="0"/>
              <a:t> 0-15 : </a:t>
            </a:r>
            <a:r>
              <a:rPr lang="cs-CZ" dirty="0" smtClean="0"/>
              <a:t>	</a:t>
            </a:r>
            <a:r>
              <a:rPr lang="en-US" dirty="0" smtClean="0"/>
              <a:t>43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16-30: 189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31-50: 247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51-60: 72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Věk</a:t>
            </a:r>
            <a:r>
              <a:rPr lang="en-US" dirty="0" smtClean="0"/>
              <a:t> 61+  : 54 </a:t>
            </a:r>
            <a:r>
              <a:rPr lang="en-US" dirty="0" err="1" smtClean="0"/>
              <a:t>čtenářů</a:t>
            </a:r>
            <a:endParaRPr lang="en-US" dirty="0" smtClean="0"/>
          </a:p>
          <a:p>
            <a:r>
              <a:rPr lang="en-US" dirty="0" err="1" smtClean="0"/>
              <a:t>Nejmladší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: 5,29 let</a:t>
            </a:r>
          </a:p>
          <a:p>
            <a:r>
              <a:rPr lang="en-US" dirty="0" err="1" smtClean="0"/>
              <a:t>Nejstarší</a:t>
            </a:r>
            <a:r>
              <a:rPr lang="en-US" dirty="0" smtClean="0"/>
              <a:t> </a:t>
            </a:r>
            <a:r>
              <a:rPr lang="en-US" dirty="0" err="1" smtClean="0"/>
              <a:t>čtenář</a:t>
            </a:r>
            <a:r>
              <a:rPr lang="en-US" dirty="0" smtClean="0"/>
              <a:t>: 90,50 let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eReading</a:t>
            </a:r>
            <a:r>
              <a:rPr lang="cs-CZ" dirty="0" smtClean="0"/>
              <a:t> v JVK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658100" cy="53387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dirty="0" smtClean="0"/>
              <a:t>  solidní nabídka českých titulů včetně bestsellerů, na jejichž tištěnou verzi máme řadu rezervací, nabídka titulů je průběžně doplňována </a:t>
            </a:r>
          </a:p>
          <a:p>
            <a:pPr>
              <a:buFont typeface="Wingdings 2" pitchFamily="18" charset="2"/>
              <a:buNone/>
            </a:pPr>
            <a:r>
              <a:rPr lang="cs-CZ" dirty="0" smtClean="0"/>
              <a:t>  implementace do knihovního systému a velmi jednoduché provedení výpůjčky v PC i mobilní verzi katalogu knihovny</a:t>
            </a:r>
          </a:p>
          <a:p>
            <a:pPr marL="538163">
              <a:buFont typeface="Wingdings 2" pitchFamily="18" charset="2"/>
              <a:buNone/>
            </a:pPr>
            <a:r>
              <a:rPr lang="cs-CZ" dirty="0" smtClean="0"/>
              <a:t>platba pouze za uskutečněné výpůjčky, nikoli za nabídku všech e-knih (akvizice)</a:t>
            </a:r>
          </a:p>
          <a:p>
            <a:pPr marL="538163">
              <a:buFont typeface="Wingdings 2" pitchFamily="18" charset="2"/>
              <a:buNone/>
            </a:pPr>
            <a:r>
              <a:rPr lang="cs-CZ" dirty="0" smtClean="0"/>
              <a:t> k dispozici i první strany knihy v </a:t>
            </a:r>
            <a:r>
              <a:rPr lang="cs-CZ" dirty="0" err="1" smtClean="0"/>
              <a:t>pdf</a:t>
            </a:r>
            <a:r>
              <a:rPr lang="cs-CZ" dirty="0" smtClean="0"/>
              <a:t> a dalších formátech</a:t>
            </a:r>
          </a:p>
          <a:p>
            <a:pPr>
              <a:buFont typeface="Wingdings 2" pitchFamily="18" charset="2"/>
              <a:buNone/>
            </a:pPr>
            <a:r>
              <a:rPr lang="cs-CZ" dirty="0" smtClean="0"/>
              <a:t>    e-knihy je možné číst pouze na některých </a:t>
            </a:r>
            <a:r>
              <a:rPr lang="cs-CZ" dirty="0" err="1" smtClean="0"/>
              <a:t>tabletech</a:t>
            </a:r>
            <a:r>
              <a:rPr lang="cs-CZ" dirty="0" smtClean="0"/>
              <a:t> a chytrých telefonech , popř. na čtečkách </a:t>
            </a:r>
            <a:r>
              <a:rPr lang="cs-CZ" dirty="0" err="1" smtClean="0"/>
              <a:t>eReadingu</a:t>
            </a:r>
            <a:endParaRPr lang="cs-CZ" dirty="0" smtClean="0"/>
          </a:p>
          <a:p>
            <a:pPr>
              <a:buFont typeface="Wingdings 2" pitchFamily="18" charset="2"/>
              <a:buNone/>
            </a:pPr>
            <a:r>
              <a:rPr lang="cs-CZ" dirty="0" smtClean="0"/>
              <a:t>  </a:t>
            </a:r>
          </a:p>
        </p:txBody>
      </p:sp>
      <p:pic>
        <p:nvPicPr>
          <p:cNvPr id="28676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8688" y="1643063"/>
            <a:ext cx="179387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8688" y="2857500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476250"/>
            <a:ext cx="93662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0100" y="4143380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Plus ad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5013176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math minus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5949280"/>
            <a:ext cx="179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32 knihoven, dalších 20 v přípravě</a:t>
            </a:r>
          </a:p>
          <a:p>
            <a:r>
              <a:rPr lang="cs-CZ" dirty="0" smtClean="0"/>
              <a:t>VISK3 - </a:t>
            </a:r>
            <a:r>
              <a:rPr lang="cs-CZ" b="1" cap="all" dirty="0" smtClean="0"/>
              <a:t>Hlavní priority pro rok 2015</a:t>
            </a:r>
            <a:endParaRPr lang="cs-CZ" b="1" dirty="0" smtClean="0"/>
          </a:p>
          <a:p>
            <a:r>
              <a:rPr lang="cs-CZ" dirty="0" smtClean="0"/>
              <a:t> ….</a:t>
            </a:r>
          </a:p>
          <a:p>
            <a:pPr lvl="0"/>
            <a:r>
              <a:rPr lang="cs-CZ" dirty="0" smtClean="0"/>
              <a:t>Podpora zahájení výpůjček e-knih v českém jazyce (nákup licencí) pro základní knihovny zřízené příslušným orgánem obce (tj. obecní a městské veřejné knihovny)</a:t>
            </a:r>
          </a:p>
          <a:p>
            <a:pPr lvl="0"/>
            <a:r>
              <a:rPr lang="cs-CZ" dirty="0" smtClean="0"/>
              <a:t>…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Únor 2016</a:t>
            </a:r>
          </a:p>
          <a:p>
            <a:r>
              <a:rPr lang="cs-CZ" dirty="0" err="1" smtClean="0"/>
              <a:t>Fraus</a:t>
            </a:r>
            <a:r>
              <a:rPr lang="cs-CZ" dirty="0" smtClean="0"/>
              <a:t> media</a:t>
            </a:r>
          </a:p>
          <a:p>
            <a:r>
              <a:rPr lang="cs-CZ" dirty="0" err="1" smtClean="0"/>
              <a:t>Grada</a:t>
            </a:r>
            <a:r>
              <a:rPr lang="cs-CZ" dirty="0" smtClean="0"/>
              <a:t>, Portál, </a:t>
            </a:r>
            <a:r>
              <a:rPr lang="cs-CZ" dirty="0" err="1" smtClean="0"/>
              <a:t>Fraus</a:t>
            </a:r>
            <a:r>
              <a:rPr lang="cs-CZ" dirty="0" smtClean="0"/>
              <a:t>, Host, </a:t>
            </a:r>
            <a:r>
              <a:rPr lang="cs-CZ" dirty="0" err="1" smtClean="0"/>
              <a:t>Meander</a:t>
            </a:r>
            <a:r>
              <a:rPr lang="cs-CZ" dirty="0" smtClean="0"/>
              <a:t>, Kniha Zlín, Nakladatelství Univerzity Palackého</a:t>
            </a:r>
          </a:p>
          <a:p>
            <a:r>
              <a:rPr lang="cs-CZ" dirty="0" smtClean="0"/>
              <a:t>Odborné publikace, populárně naučná literatura, beletrie …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Flexibooks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6" name="Picture 2" descr="\\home\hajkova\system\plocha\flex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42852"/>
            <a:ext cx="1785930" cy="178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Půjčování e-knih v JVK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r>
              <a:rPr lang="cs-CZ" dirty="0" err="1" smtClean="0"/>
              <a:t>eReading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err="1" smtClean="0"/>
              <a:t>Flexibooks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 smtClean="0"/>
              <a:t>2000 titulů</a:t>
            </a:r>
          </a:p>
          <a:p>
            <a:r>
              <a:rPr lang="cs-CZ" dirty="0" smtClean="0"/>
              <a:t>Beletrie</a:t>
            </a:r>
          </a:p>
          <a:p>
            <a:r>
              <a:rPr lang="cs-CZ" dirty="0" smtClean="0"/>
              <a:t>Aplikace </a:t>
            </a:r>
            <a:r>
              <a:rPr lang="cs-CZ" dirty="0" err="1" smtClean="0"/>
              <a:t>eReading</a:t>
            </a:r>
            <a:r>
              <a:rPr lang="cs-CZ" dirty="0" smtClean="0"/>
              <a:t> (</a:t>
            </a:r>
            <a:r>
              <a:rPr lang="cs-CZ" dirty="0" err="1" smtClean="0"/>
              <a:t>googleplay</a:t>
            </a:r>
            <a:r>
              <a:rPr lang="cs-CZ" dirty="0" smtClean="0"/>
              <a:t>..)</a:t>
            </a:r>
          </a:p>
          <a:p>
            <a:r>
              <a:rPr lang="cs-CZ" dirty="0" smtClean="0"/>
              <a:t>Tablety, mobily, čtečky s Android, </a:t>
            </a:r>
            <a:r>
              <a:rPr lang="cs-CZ" dirty="0" err="1" smtClean="0"/>
              <a:t>iOS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2500 titulů</a:t>
            </a:r>
          </a:p>
          <a:p>
            <a:r>
              <a:rPr lang="cs-CZ" dirty="0" smtClean="0"/>
              <a:t>Odborná literatura, učebnice</a:t>
            </a:r>
          </a:p>
          <a:p>
            <a:r>
              <a:rPr lang="cs-CZ" dirty="0" smtClean="0"/>
              <a:t>Čtečka </a:t>
            </a:r>
            <a:r>
              <a:rPr lang="cs-CZ" dirty="0" err="1" smtClean="0"/>
              <a:t>Flexibooks</a:t>
            </a:r>
            <a:endParaRPr lang="cs-CZ" dirty="0" smtClean="0"/>
          </a:p>
          <a:p>
            <a:r>
              <a:rPr lang="cs-CZ" dirty="0" smtClean="0"/>
              <a:t>Tablety, PC s Windows, Android, </a:t>
            </a:r>
            <a:r>
              <a:rPr lang="cs-CZ" dirty="0" err="1" smtClean="0"/>
              <a:t>iOS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Rozšířené vyhledávání</a:t>
            </a:r>
          </a:p>
          <a:p>
            <a:r>
              <a:rPr lang="cs-CZ" dirty="0" smtClean="0"/>
              <a:t>Tzv. </a:t>
            </a:r>
            <a:r>
              <a:rPr lang="cs-CZ" smtClean="0"/>
              <a:t>fasety</a:t>
            </a:r>
          </a:p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Vyhledávání v katalogu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Může knihovna koupit tištěnou knihu a pak ji půjčovat?</a:t>
            </a:r>
          </a:p>
          <a:p>
            <a:r>
              <a:rPr lang="cs-CZ" dirty="0" smtClean="0"/>
              <a:t>Může knihovna koupit e-knihu a pak ji půjčovat?</a:t>
            </a:r>
          </a:p>
          <a:p>
            <a:r>
              <a:rPr lang="cs-CZ" dirty="0" smtClean="0"/>
              <a:t>Přijde čtenář s vlastní čtečkou Kindle – jaké e-knihy mu nabídnete?</a:t>
            </a:r>
          </a:p>
          <a:p>
            <a:r>
              <a:rPr lang="cs-CZ" dirty="0" smtClean="0"/>
              <a:t>Najděte v našem katalogu – švédský humoristický román jako e-knihu (nikoli od autora </a:t>
            </a:r>
            <a:r>
              <a:rPr lang="cs-CZ" dirty="0" err="1" smtClean="0"/>
              <a:t>Jonase</a:t>
            </a:r>
            <a:r>
              <a:rPr lang="cs-CZ" dirty="0" smtClean="0"/>
              <a:t> </a:t>
            </a:r>
            <a:r>
              <a:rPr lang="cs-CZ" dirty="0" err="1" smtClean="0"/>
              <a:t>Jonassona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Otázky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www.gutenberg.org</a:t>
            </a:r>
          </a:p>
        </p:txBody>
      </p:sp>
      <p:pic>
        <p:nvPicPr>
          <p:cNvPr id="921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875"/>
            <a:ext cx="8367713" cy="5013325"/>
          </a:xfrm>
          <a:noFill/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13" y="2636838"/>
            <a:ext cx="424338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Technologie, formáty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447800"/>
            <a:ext cx="7978775" cy="5076825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Zobrazení (resp. čitelnost) na displeji závislé na typu digitálního formátu a typu zařízení (E-</a:t>
            </a:r>
            <a:r>
              <a:rPr lang="cs-CZ" sz="3000" dirty="0" err="1" smtClean="0"/>
              <a:t>ink</a:t>
            </a:r>
            <a:r>
              <a:rPr lang="cs-CZ" sz="3000" dirty="0" smtClean="0"/>
              <a:t>/LCD…)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Formáty textových souborů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 .</a:t>
            </a:r>
            <a:r>
              <a:rPr lang="cs-CZ" sz="3000" dirty="0" err="1" smtClean="0"/>
              <a:t>txt</a:t>
            </a:r>
            <a:r>
              <a:rPr lang="cs-CZ" sz="3000" dirty="0" smtClean="0"/>
              <a:t>, (.</a:t>
            </a:r>
            <a:r>
              <a:rPr lang="cs-CZ" sz="3000" dirty="0" err="1" smtClean="0"/>
              <a:t>html</a:t>
            </a:r>
            <a:r>
              <a:rPr lang="cs-CZ" sz="3000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3000" dirty="0" smtClean="0"/>
              <a:t>Formáty textových souborů s podporou obrázků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azw</a:t>
            </a:r>
            <a:r>
              <a:rPr lang="cs-CZ" sz="3000" dirty="0" smtClean="0"/>
              <a:t> – Amazon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prc</a:t>
            </a:r>
            <a:r>
              <a:rPr lang="cs-CZ" sz="3000" dirty="0" smtClean="0"/>
              <a:t>, .</a:t>
            </a:r>
            <a:r>
              <a:rPr lang="cs-CZ" sz="3000" dirty="0" err="1" smtClean="0"/>
              <a:t>mobi</a:t>
            </a:r>
            <a:r>
              <a:rPr lang="cs-CZ" sz="3000" dirty="0" smtClean="0"/>
              <a:t> – </a:t>
            </a:r>
            <a:r>
              <a:rPr lang="cs-CZ" sz="3000" dirty="0" err="1" smtClean="0"/>
              <a:t>Mobipocket</a:t>
            </a:r>
            <a:r>
              <a:rPr lang="cs-CZ" sz="3000" dirty="0" smtClean="0"/>
              <a:t> – Kindle (Adobe s DRM)</a:t>
            </a:r>
            <a:endParaRPr lang="cs-CZ" sz="3000" b="1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epub</a:t>
            </a:r>
            <a:r>
              <a:rPr lang="cs-CZ" sz="3000" dirty="0" smtClean="0"/>
              <a:t> -  </a:t>
            </a:r>
            <a:r>
              <a:rPr lang="cs-CZ" sz="3000" dirty="0" err="1" smtClean="0"/>
              <a:t>International</a:t>
            </a:r>
            <a:r>
              <a:rPr lang="cs-CZ" sz="3000" dirty="0" smtClean="0"/>
              <a:t> Digital </a:t>
            </a:r>
            <a:r>
              <a:rPr lang="cs-CZ" sz="3000" dirty="0" err="1" smtClean="0"/>
              <a:t>Publishing</a:t>
            </a:r>
            <a:r>
              <a:rPr lang="cs-CZ" sz="3000" dirty="0" smtClean="0"/>
              <a:t> </a:t>
            </a:r>
            <a:r>
              <a:rPr lang="cs-CZ" sz="3000" dirty="0" err="1" smtClean="0"/>
              <a:t>Forum</a:t>
            </a:r>
            <a:endParaRPr lang="cs-CZ" sz="3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pdb</a:t>
            </a:r>
            <a:r>
              <a:rPr lang="cs-CZ" sz="3000" dirty="0" smtClean="0"/>
              <a:t> – Palm Media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3000" dirty="0" smtClean="0"/>
              <a:t>.lit – Microsoft</a:t>
            </a:r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3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3000" dirty="0" smtClean="0"/>
              <a:t>.</a:t>
            </a:r>
            <a:r>
              <a:rPr lang="cs-CZ" sz="3000" dirty="0" err="1" smtClean="0"/>
              <a:t>pdf</a:t>
            </a:r>
            <a:endParaRPr lang="cs-CZ" sz="3000" dirty="0" smtClean="0"/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cs-CZ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13476"/>
            <a:ext cx="3275856" cy="187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63246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733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>
                <a:cs typeface="Arial" charset="0"/>
              </a:rPr>
              <a:t>http://www.businessit.cz/cz/prehled-tablety-smartphony-ctecky-e-knih-ve-firme.php</a:t>
            </a:r>
            <a:endParaRPr 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2616</TotalTime>
  <Words>2793</Words>
  <Application>Microsoft Office PowerPoint</Application>
  <PresentationFormat>Předvádění na obrazovce (4:3)</PresentationFormat>
  <Paragraphs>487</Paragraphs>
  <Slides>79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0" baseType="lpstr">
      <vt:lpstr>Jmění</vt:lpstr>
      <vt:lpstr>E-knihy a knihovny</vt:lpstr>
      <vt:lpstr>1. E-knihy – trocha teorie…</vt:lpstr>
      <vt:lpstr>2. E-knihy  v knihovnách </vt:lpstr>
      <vt:lpstr>3.  Půjčování e-knih</vt:lpstr>
      <vt:lpstr>Definice E-knihy v TDKIV</vt:lpstr>
      <vt:lpstr>Definice E-knihy</vt:lpstr>
      <vt:lpstr>Vývoj E-knihy</vt:lpstr>
      <vt:lpstr>www.gutenberg.org</vt:lpstr>
      <vt:lpstr>Technologie, formáty …</vt:lpstr>
      <vt:lpstr>Tvorba E-knih</vt:lpstr>
      <vt:lpstr>Jak vzniká E-kniha</vt:lpstr>
      <vt:lpstr>Jak vzniká E-kniha </vt:lpstr>
      <vt:lpstr>Jak vzniká E-kniha </vt:lpstr>
      <vt:lpstr>Jak vzniká E-kniha </vt:lpstr>
      <vt:lpstr>Jak vzniká E-kniha</vt:lpstr>
      <vt:lpstr>Kde sehnat e-knihy … ke koupi  k soukromým účelům</vt:lpstr>
      <vt:lpstr>E-knihy a knihovny</vt:lpstr>
      <vt:lpstr>E-knihy a AZ</vt:lpstr>
      <vt:lpstr>E-knihy a AZ</vt:lpstr>
      <vt:lpstr>E-knihy a AZ</vt:lpstr>
      <vt:lpstr>E-knihy a co s nimi</vt:lpstr>
      <vt:lpstr>Půjčování E-knih v knihovnách</vt:lpstr>
      <vt:lpstr> Půjčování E-knih v knihovnách</vt:lpstr>
      <vt:lpstr>Půjčování E-knih v knihovnách ve světě:</vt:lpstr>
      <vt:lpstr>Půjčování E-knih v knihovnách</vt:lpstr>
      <vt:lpstr>Světové srovnání</vt:lpstr>
      <vt:lpstr>E-knihy ve světě - Švédsko</vt:lpstr>
      <vt:lpstr>E-knihy ve světě - Švédsko</vt:lpstr>
      <vt:lpstr>E-knihy ve světě – Velká Británie</vt:lpstr>
      <vt:lpstr>E-knihy v Německu</vt:lpstr>
      <vt:lpstr>E-knihy ve Francii</vt:lpstr>
      <vt:lpstr>E-knihy v USA</vt:lpstr>
      <vt:lpstr>E-knihy v USA</vt:lpstr>
      <vt:lpstr>E-knihy u nás</vt:lpstr>
      <vt:lpstr>Manuscriptorium</vt:lpstr>
      <vt:lpstr>Kramerius</vt:lpstr>
      <vt:lpstr>Kramerius</vt:lpstr>
      <vt:lpstr>Národní digitální knihovna</vt:lpstr>
      <vt:lpstr>Europeana – evropská digitální knihovna</vt:lpstr>
      <vt:lpstr>Googlebooks</vt:lpstr>
      <vt:lpstr>Googlebooks</vt:lpstr>
      <vt:lpstr>eBookEater</vt:lpstr>
      <vt:lpstr>E-knihy u nás - MKP</vt:lpstr>
      <vt:lpstr>Další volné knihy MKP http://www.mlp.cz/cz/projekty/</vt:lpstr>
      <vt:lpstr>E-knihy u nás - další volné knihy</vt:lpstr>
      <vt:lpstr>Další volné knihy - inspirace</vt:lpstr>
      <vt:lpstr>Co tedy knihovny mohou?</vt:lpstr>
      <vt:lpstr>Co knihovny u nás mohou?</vt:lpstr>
      <vt:lpstr>Půjčování e-knih  v Jihočeské vědecké knihovně  v Českých Budějovicích</vt:lpstr>
      <vt:lpstr>E-knihy v JVK ČB - vývoj</vt:lpstr>
      <vt:lpstr>E-knihy v JVK ČB - vývoj</vt:lpstr>
      <vt:lpstr>E-knihy v JVK ČB - vývoj</vt:lpstr>
      <vt:lpstr>eReading</vt:lpstr>
      <vt:lpstr>eReading</vt:lpstr>
      <vt:lpstr>Testování, čtenářské manuály, školení …</vt:lpstr>
      <vt:lpstr>Postup e-výpůjčky</vt:lpstr>
      <vt:lpstr>E-knihy přímo v katalogu</vt:lpstr>
      <vt:lpstr>Informace o e-výpůjčce</vt:lpstr>
      <vt:lpstr>Informační e-mail</vt:lpstr>
      <vt:lpstr>E-kniha přímo v aplikaci eReading</vt:lpstr>
      <vt:lpstr>Příprava, propagace …</vt:lpstr>
      <vt:lpstr>Propagace</vt:lpstr>
      <vt:lpstr>Snímek 63</vt:lpstr>
      <vt:lpstr>Snímek 64</vt:lpstr>
      <vt:lpstr>Co tedy čtenářům nabízíme</vt:lpstr>
      <vt:lpstr>První zkušenosti</vt:lpstr>
      <vt:lpstr>První zkušenosti</vt:lpstr>
      <vt:lpstr>Výsledky dotazníku:</vt:lpstr>
      <vt:lpstr>Výsledky dotazníku:</vt:lpstr>
      <vt:lpstr>Výsledky dotazníku:</vt:lpstr>
      <vt:lpstr>Výsledky dotazníku:</vt:lpstr>
      <vt:lpstr>Zkušenosti téměř po roce …</vt:lpstr>
      <vt:lpstr>eReading v JVK</vt:lpstr>
      <vt:lpstr>Snímek 74</vt:lpstr>
      <vt:lpstr>Snímek 75</vt:lpstr>
      <vt:lpstr>Flexibooks </vt:lpstr>
      <vt:lpstr>Půjčování e-knih v JVK</vt:lpstr>
      <vt:lpstr>Vyhledávání v katalogu</vt:lpstr>
      <vt:lpstr>Otázky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hajkova</dc:creator>
  <cp:lastModifiedBy>hajkova</cp:lastModifiedBy>
  <cp:revision>267</cp:revision>
  <dcterms:created xsi:type="dcterms:W3CDTF">2011-10-31T10:50:41Z</dcterms:created>
  <dcterms:modified xsi:type="dcterms:W3CDTF">2016-10-11T06:27:08Z</dcterms:modified>
</cp:coreProperties>
</file>